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0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2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3.xml" ContentType="application/vnd.openxmlformats-officedocument.presentationml.notesSlide+xml"/>
  <Override PartName="/ppt/ink/ink1.xml" ContentType="application/inkml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0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9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30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6" r:id="rId2"/>
    <p:sldId id="6334" r:id="rId3"/>
    <p:sldId id="6340" r:id="rId4"/>
    <p:sldId id="6297" r:id="rId5"/>
    <p:sldId id="6291" r:id="rId6"/>
    <p:sldId id="6298" r:id="rId7"/>
    <p:sldId id="6300" r:id="rId8"/>
    <p:sldId id="6302" r:id="rId9"/>
    <p:sldId id="6301" r:id="rId10"/>
    <p:sldId id="6305" r:id="rId11"/>
    <p:sldId id="6308" r:id="rId12"/>
    <p:sldId id="6307" r:id="rId13"/>
    <p:sldId id="6309" r:id="rId14"/>
    <p:sldId id="6341" r:id="rId15"/>
    <p:sldId id="6318" r:id="rId16"/>
    <p:sldId id="6303" r:id="rId17"/>
    <p:sldId id="6314" r:id="rId18"/>
    <p:sldId id="6324" r:id="rId19"/>
    <p:sldId id="6337" r:id="rId20"/>
    <p:sldId id="6325" r:id="rId21"/>
    <p:sldId id="6326" r:id="rId22"/>
    <p:sldId id="6328" r:id="rId23"/>
    <p:sldId id="6332" r:id="rId24"/>
    <p:sldId id="6329" r:id="rId25"/>
    <p:sldId id="6339" r:id="rId26"/>
    <p:sldId id="6338" r:id="rId27"/>
    <p:sldId id="6330" r:id="rId28"/>
    <p:sldId id="6331" r:id="rId29"/>
    <p:sldId id="6316" r:id="rId30"/>
    <p:sldId id="6317" r:id="rId31"/>
    <p:sldId id="6304" r:id="rId32"/>
    <p:sldId id="6319" r:id="rId33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72" autoAdjust="0"/>
    <p:restoredTop sz="94660"/>
  </p:normalViewPr>
  <p:slideViewPr>
    <p:cSldViewPr snapToGrid="0">
      <p:cViewPr varScale="1">
        <p:scale>
          <a:sx n="67" d="100"/>
          <a:sy n="67" d="100"/>
        </p:scale>
        <p:origin x="440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8:26:09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4630A-6D3B-4C97-A7DC-509EB0048625}" type="datetimeFigureOut">
              <a:rPr lang="it-CH" smtClean="0"/>
              <a:t>15.04.2024</a:t>
            </a:fld>
            <a:endParaRPr lang="it-CH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CH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AB120-BC75-4CF8-A646-8F594D18F614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7435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79876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42301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08488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2570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479D8-DBBF-EF6E-8EBD-94C2333D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FCD921C-0B04-55C2-F307-3BC69790F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9EA472-F729-6B42-9A45-46695140B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2A1AEB3-2BC2-B44F-600D-A77AEDB7F0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22638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84429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94045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490604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68487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2630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66921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4D583-47DE-5F89-675A-F88FED369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2EB26B-D869-6279-B26D-1C4D6F8B9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F676DDA-B9BA-12A4-768E-E8B61FEE6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07EEF9-3341-A4E8-976B-D4C6B3E3D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56159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279161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72386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376920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883274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94569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9734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51811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17019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020528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629817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09083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781039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03138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6347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209370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21431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50855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06536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58436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20B484-5030-D323-3799-18FA1EE76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9F607B8-D98E-2C2D-FD15-3E6921D6C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2C49ED-4AE3-3ABD-9CB8-D661A6030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15.04.2024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1FB008-ACE7-DA06-5DBF-8A809440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AAF54B-A0BB-172F-FFB5-76E038F2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06596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96D4D1-9A0B-C3B1-D44B-D74E4DD1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B1BC625-60FE-6F53-1450-E2EED6AD6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B5FECE-4E78-A0B1-37BD-E54E1FB6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15.04.2024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C8BB3-DB20-7A61-02FF-03A580D02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F7CA1F-E5A8-366B-4E60-D41A202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0480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14F5905-E42A-0078-807D-D1FDD330B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9508D6-F0FC-F070-F9E6-8FE91B7D4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67D89D-2FB3-B467-D1BA-F5A1775B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15.04.2024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0D6AAE-9366-A499-CBA6-7CFCF724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1487E1-D98D-28A9-E619-564484C7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51392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4ACBC1-7691-4B0F-B09B-D5FA1D46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C408B5E2-4029-434C-9F5D-FF2C2CDE6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539" y="622151"/>
            <a:ext cx="2994821" cy="5200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H2020-MSCA-RISE-2019</a:t>
            </a:r>
          </a:p>
          <a:p>
            <a:r>
              <a:rPr lang="pt-BR" dirty="0"/>
              <a:t>VIRTUOUS GA N</a:t>
            </a:r>
            <a:r>
              <a:rPr lang="pt-BR" dirty="0" err="1"/>
              <a:t>°</a:t>
            </a:r>
            <a:r>
              <a:rPr lang="pt-BR" dirty="0"/>
              <a:t> 872181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467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ACD8D2-7F26-51BF-53AF-D314B772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9697EA-A1D6-343E-9013-5B20BA7D3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DD92C8-9503-541F-ED04-2CBCA584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15.04.2024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1CF8E1-BCD7-AE00-D4F0-9AA87644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39E997-E27F-22A4-BDE8-0BB5D3C2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4085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4FAE7E-1311-376E-12CD-43708CB8A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359590-B5DF-055B-0A41-C61323F45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88A398-9D7E-9161-4789-27E7A86BF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15.04.2024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85AF01-354D-58B0-9B55-512AC002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12635B-81C4-B102-DBA3-C627FFC6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19215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870519-A0B9-6161-B990-85EC5319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B62B06-CA6D-DC89-D3F1-D9B689A87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332277-1682-7AB1-A155-EDC31B592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850E56-92AA-D52D-F08C-A8212F63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15.04.2024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651B1D-DEE6-2B35-D94D-6787C83C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6BE208-B222-0984-247E-D53A9CAA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2602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022027-0EF9-C671-52E4-20557A58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3709EF0-8438-0DD6-4124-A0C50878A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062E512-0261-B21F-CA8C-50BFD0EE5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15CA723-7328-CED3-9475-D68C9B081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93D6203-BBF9-A08E-5229-DDA0B85CC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96AB44D-1F20-9C96-5CE3-46DAE87E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15.04.2024</a:t>
            </a:fld>
            <a:endParaRPr lang="it-CH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5717CC5-EA27-DB3F-85C8-040F7257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A362AB5-378D-93CE-A14E-5E59B069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5727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16366-24B4-9045-8CE8-113CADB6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BC3538B-67EB-9087-DD95-7501248C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15.04.2024</a:t>
            </a:fld>
            <a:endParaRPr lang="it-CH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4C76070-7C60-65D3-D778-2479CEEB0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E783E5A-A005-449B-90F2-109BB45A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5178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20BC331-97F2-ACC1-F23C-CE600766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15.04.2024</a:t>
            </a:fld>
            <a:endParaRPr lang="it-CH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AA7527E-8A6D-DD64-3A80-16335E8A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F6F9BA-1DD3-EF35-4CAD-85C07999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1458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3D1C2-D40E-A5DB-586A-DFFEE484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1EA32E-BC47-511D-F5A7-5DD04E98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1C5C7E-DB9D-421C-13B1-569C5AD58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E291CC-2352-B728-EB3C-9C627413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15.04.2024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1A0E64-AAB1-7067-F142-10B0F0DF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1FE456-524C-82F1-8545-CCB6E36F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564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CE44FD-2718-23AC-43E0-EDF4F4C0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A2A1BE1-0B89-72BD-F44E-D30DFFCFB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F456F9-4757-5831-A5B0-1E5FE5963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FFAA7E-1BAE-3D49-3080-0B6CEEC6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15.04.2024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C37025-82BA-C9E7-BCDF-672A9866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42D7A8-1672-AE15-148C-054E202A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76213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D291D90-F333-1EC7-570B-03EC023C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98149F-EF5F-F06A-84E3-2189368E5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4A68CE-624B-7CC1-9580-0547409D3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7C38-CC24-4E9D-9FE1-BE5105214113}" type="datetimeFigureOut">
              <a:rPr lang="it-CH" smtClean="0"/>
              <a:t>15.04.2024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F897E9-F9F4-5B60-DEF7-EE25EBCFC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B8217B-F0E3-B9EE-4F9B-60C6D674E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829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21.xml"/><Relationship Id="rId7" Type="http://schemas.openxmlformats.org/officeDocument/2006/relationships/image" Target="../media/image32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4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36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5.png"/><Relationship Id="rId5" Type="http://schemas.openxmlformats.org/officeDocument/2006/relationships/tags" Target="../tags/tag26.xml"/><Relationship Id="rId10" Type="http://schemas.openxmlformats.org/officeDocument/2006/relationships/image" Target="../media/image34.png"/><Relationship Id="rId4" Type="http://schemas.openxmlformats.org/officeDocument/2006/relationships/tags" Target="../tags/tag25.xml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29.xml"/><Relationship Id="rId7" Type="http://schemas.openxmlformats.org/officeDocument/2006/relationships/image" Target="../media/image38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1.gif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34.xml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13.xml"/><Relationship Id="rId11" Type="http://schemas.openxmlformats.org/officeDocument/2006/relationships/customXml" Target="../ink/ink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7.png"/><Relationship Id="rId4" Type="http://schemas.openxmlformats.org/officeDocument/2006/relationships/tags" Target="../tags/tag35.xml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38.xml"/><Relationship Id="rId7" Type="http://schemas.openxmlformats.org/officeDocument/2006/relationships/image" Target="../media/image49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2.png"/><Relationship Id="rId4" Type="http://schemas.openxmlformats.org/officeDocument/2006/relationships/tags" Target="../tags/tag39.xml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tags" Target="../tags/tag42.xml"/><Relationship Id="rId7" Type="http://schemas.openxmlformats.org/officeDocument/2006/relationships/notesSlide" Target="../notesSlides/notesSlide17.xml"/><Relationship Id="rId12" Type="http://schemas.openxmlformats.org/officeDocument/2006/relationships/image" Target="../media/image63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2.png"/><Relationship Id="rId5" Type="http://schemas.openxmlformats.org/officeDocument/2006/relationships/tags" Target="../tags/tag44.xml"/><Relationship Id="rId10" Type="http://schemas.openxmlformats.org/officeDocument/2006/relationships/image" Target="../media/image61.png"/><Relationship Id="rId4" Type="http://schemas.openxmlformats.org/officeDocument/2006/relationships/tags" Target="../tags/tag43.xml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3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7.png"/><Relationship Id="rId3" Type="http://schemas.openxmlformats.org/officeDocument/2006/relationships/tags" Target="../tags/tag49.xml"/><Relationship Id="rId7" Type="http://schemas.openxmlformats.org/officeDocument/2006/relationships/image" Target="../media/image75.png"/><Relationship Id="rId12" Type="http://schemas.openxmlformats.org/officeDocument/2006/relationships/image" Target="../media/image82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78.png"/><Relationship Id="rId11" Type="http://schemas.openxmlformats.org/officeDocument/2006/relationships/image" Target="../media/image81.png"/><Relationship Id="rId5" Type="http://schemas.openxmlformats.org/officeDocument/2006/relationships/notesSlide" Target="../notesSlides/notesSlide21.xml"/><Relationship Id="rId10" Type="http://schemas.openxmlformats.org/officeDocument/2006/relationships/image" Target="../media/image8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52.xml"/><Relationship Id="rId7" Type="http://schemas.openxmlformats.org/officeDocument/2006/relationships/image" Target="../media/image84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83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2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87.png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9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image" Target="../media/image103.png"/><Relationship Id="rId26" Type="http://schemas.openxmlformats.org/officeDocument/2006/relationships/image" Target="../media/image111.png"/><Relationship Id="rId3" Type="http://schemas.openxmlformats.org/officeDocument/2006/relationships/tags" Target="../tags/tag59.xml"/><Relationship Id="rId21" Type="http://schemas.openxmlformats.org/officeDocument/2006/relationships/image" Target="../media/image106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2" Type="http://schemas.openxmlformats.org/officeDocument/2006/relationships/tags" Target="../tags/tag58.xml"/><Relationship Id="rId16" Type="http://schemas.openxmlformats.org/officeDocument/2006/relationships/notesSlide" Target="../notesSlides/notesSlide29.xml"/><Relationship Id="rId20" Type="http://schemas.openxmlformats.org/officeDocument/2006/relationships/image" Target="../media/image105.png"/><Relationship Id="rId29" Type="http://schemas.openxmlformats.org/officeDocument/2006/relationships/image" Target="../media/image114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109.png"/><Relationship Id="rId5" Type="http://schemas.openxmlformats.org/officeDocument/2006/relationships/tags" Target="../tags/tag61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108.png"/><Relationship Id="rId28" Type="http://schemas.openxmlformats.org/officeDocument/2006/relationships/image" Target="../media/image113.png"/><Relationship Id="rId10" Type="http://schemas.openxmlformats.org/officeDocument/2006/relationships/tags" Target="../tags/tag66.xml"/><Relationship Id="rId19" Type="http://schemas.openxmlformats.org/officeDocument/2006/relationships/image" Target="../media/image104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Relationship Id="rId30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83.xml"/><Relationship Id="rId18" Type="http://schemas.openxmlformats.org/officeDocument/2006/relationships/slideLayout" Target="../slideLayouts/slideLayout1.xml"/><Relationship Id="rId26" Type="http://schemas.openxmlformats.org/officeDocument/2006/relationships/image" Target="../media/image122.png"/><Relationship Id="rId3" Type="http://schemas.openxmlformats.org/officeDocument/2006/relationships/tags" Target="../tags/tag73.xml"/><Relationship Id="rId21" Type="http://schemas.openxmlformats.org/officeDocument/2006/relationships/image" Target="../media/image117.png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5" Type="http://schemas.openxmlformats.org/officeDocument/2006/relationships/image" Target="../media/image121.png"/><Relationship Id="rId33" Type="http://schemas.openxmlformats.org/officeDocument/2006/relationships/image" Target="../media/image129.png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0" Type="http://schemas.openxmlformats.org/officeDocument/2006/relationships/image" Target="../media/image116.png"/><Relationship Id="rId29" Type="http://schemas.openxmlformats.org/officeDocument/2006/relationships/image" Target="../media/image125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24" Type="http://schemas.openxmlformats.org/officeDocument/2006/relationships/image" Target="../media/image120.png"/><Relationship Id="rId32" Type="http://schemas.openxmlformats.org/officeDocument/2006/relationships/image" Target="../media/image128.png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10" Type="http://schemas.openxmlformats.org/officeDocument/2006/relationships/tags" Target="../tags/tag80.xml"/><Relationship Id="rId19" Type="http://schemas.openxmlformats.org/officeDocument/2006/relationships/notesSlide" Target="../notesSlides/notesSlide30.xml"/><Relationship Id="rId31" Type="http://schemas.openxmlformats.org/officeDocument/2006/relationships/image" Target="../media/image127.png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8" Type="http://schemas.openxmlformats.org/officeDocument/2006/relationships/tags" Target="../tags/tag7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notesSlide" Target="../notesSlides/notesSlide31.xml"/><Relationship Id="rId18" Type="http://schemas.openxmlformats.org/officeDocument/2006/relationships/image" Target="../media/image134.png"/><Relationship Id="rId3" Type="http://schemas.openxmlformats.org/officeDocument/2006/relationships/tags" Target="../tags/tag90.xml"/><Relationship Id="rId21" Type="http://schemas.openxmlformats.org/officeDocument/2006/relationships/image" Target="../media/image137.png"/><Relationship Id="rId7" Type="http://schemas.openxmlformats.org/officeDocument/2006/relationships/tags" Target="../tags/tag94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33.png"/><Relationship Id="rId25" Type="http://schemas.openxmlformats.org/officeDocument/2006/relationships/image" Target="../media/image140.png"/><Relationship Id="rId2" Type="http://schemas.openxmlformats.org/officeDocument/2006/relationships/tags" Target="../tags/tag89.xml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tags" Target="../tags/tag98.xml"/><Relationship Id="rId24" Type="http://schemas.openxmlformats.org/officeDocument/2006/relationships/image" Target="../media/image139.png"/><Relationship Id="rId5" Type="http://schemas.openxmlformats.org/officeDocument/2006/relationships/tags" Target="../tags/tag92.xml"/><Relationship Id="rId15" Type="http://schemas.openxmlformats.org/officeDocument/2006/relationships/image" Target="../media/image131.png"/><Relationship Id="rId23" Type="http://schemas.openxmlformats.org/officeDocument/2006/relationships/image" Target="../media/image138.png"/><Relationship Id="rId10" Type="http://schemas.openxmlformats.org/officeDocument/2006/relationships/tags" Target="../tags/tag97.xml"/><Relationship Id="rId19" Type="http://schemas.openxmlformats.org/officeDocument/2006/relationships/image" Target="../media/image135.png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image" Target="../media/image130.png"/><Relationship Id="rId22" Type="http://schemas.openxmlformats.org/officeDocument/2006/relationships/image" Target="../media/image13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5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tags" Target="../tags/tag6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9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2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1.png"/><Relationship Id="rId5" Type="http://schemas.openxmlformats.org/officeDocument/2006/relationships/tags" Target="../tags/tag11.xml"/><Relationship Id="rId10" Type="http://schemas.openxmlformats.org/officeDocument/2006/relationships/image" Target="../media/image20.png"/><Relationship Id="rId4" Type="http://schemas.openxmlformats.org/officeDocument/2006/relationships/tags" Target="../tags/tag10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7.png"/><Relationship Id="rId3" Type="http://schemas.openxmlformats.org/officeDocument/2006/relationships/tags" Target="../tags/tag14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2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5.png"/><Relationship Id="rId5" Type="http://schemas.openxmlformats.org/officeDocument/2006/relationships/tags" Target="../tags/tag16.xml"/><Relationship Id="rId10" Type="http://schemas.openxmlformats.org/officeDocument/2006/relationships/image" Target="../media/image24.png"/><Relationship Id="rId4" Type="http://schemas.openxmlformats.org/officeDocument/2006/relationships/tags" Target="../tags/tag15.xml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7.xml"/><Relationship Id="rId7" Type="http://schemas.openxmlformats.org/officeDocument/2006/relationships/image" Target="../media/image2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0.png"/><Relationship Id="rId4" Type="http://schemas.openxmlformats.org/officeDocument/2006/relationships/tags" Target="../tags/tag18.xml"/><Relationship Id="rId9" Type="http://schemas.openxmlformats.org/officeDocument/2006/relationships/hyperlink" Target="https://github.com/dariopi/Deep-Learning-for-SYSID-/blob/main/Lessons/CascadedTanksLS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44B9190-CC66-3045-B18E-543DD777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355801" y="3190028"/>
            <a:ext cx="11712374" cy="3037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Deep learning for System Identification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Dario Piga, </a:t>
            </a:r>
            <a:r>
              <a:rPr lang="en-US" sz="1600" dirty="0" err="1">
                <a:latin typeface="Trebuchet MS" charset="0"/>
                <a:ea typeface="Trebuchet MS" charset="0"/>
                <a:cs typeface="Trebuchet MS" charset="0"/>
              </a:rPr>
              <a:t>Dalle</a:t>
            </a: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600" dirty="0" err="1">
                <a:latin typeface="Trebuchet MS" charset="0"/>
                <a:ea typeface="Trebuchet MS" charset="0"/>
                <a:cs typeface="Trebuchet MS" charset="0"/>
              </a:rPr>
              <a:t>Molle</a:t>
            </a: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 Institute for Artificial Intelligence, Lugano, Switzerland</a:t>
            </a:r>
          </a:p>
          <a:p>
            <a:pPr>
              <a:lnSpc>
                <a:spcPct val="150000"/>
              </a:lnSpc>
            </a:pP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</a:pPr>
            <a:endParaRPr lang="en-US" sz="3600" b="1" dirty="0">
              <a:solidFill>
                <a:schemeClr val="accent1">
                  <a:lumMod val="75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52" descr="C:\Users\marco\Downloads\IDSIA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12" y="485678"/>
            <a:ext cx="1920867" cy="2332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ampus Lugan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63" y="485678"/>
            <a:ext cx="3038676" cy="217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esterni, cielo, edificio, edificio governativo&#10;&#10;Descrizione generata automaticamente">
            <a:extLst>
              <a:ext uri="{FF2B5EF4-FFF2-40B4-BE49-F238E27FC236}">
                <a16:creationId xmlns:a16="http://schemas.microsoft.com/office/drawing/2014/main" id="{0874940B-3B5F-4726-B105-568BD2A322B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15" y="504919"/>
            <a:ext cx="3040110" cy="2173767"/>
          </a:xfrm>
          <a:prstGeom prst="rect">
            <a:avLst/>
          </a:prstGeom>
        </p:spPr>
      </p:pic>
      <p:sp>
        <p:nvSpPr>
          <p:cNvPr id="10" name="Rechteck 5"/>
          <p:cNvSpPr/>
          <p:nvPr/>
        </p:nvSpPr>
        <p:spPr>
          <a:xfrm>
            <a:off x="387985" y="6365820"/>
            <a:ext cx="2547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Lugano, April, 22</a:t>
            </a:r>
            <a:r>
              <a:rPr lang="en-US" baseline="30000" dirty="0"/>
              <a:t>nd</a:t>
            </a:r>
            <a:r>
              <a:rPr lang="en-US" dirty="0"/>
              <a:t>, 2024 </a:t>
            </a:r>
          </a:p>
        </p:txBody>
      </p:sp>
    </p:spTree>
    <p:extLst>
      <p:ext uri="{BB962C8B-B14F-4D97-AF65-F5344CB8AC3E}">
        <p14:creationId xmlns:p14="http://schemas.microsoft.com/office/powerpoint/2010/main" val="4130062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Including nonlinearities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Linear-in-the-</a:t>
            </a:r>
            <a:r>
              <a:rPr lang="it-CH" sz="2400" dirty="0" err="1">
                <a:solidFill>
                  <a:srgbClr val="FF0000"/>
                </a:solidFill>
              </a:rPr>
              <a:t>parameter</a:t>
            </a:r>
            <a:r>
              <a:rPr lang="it-CH" sz="2400" dirty="0"/>
              <a:t>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F\big(y(k-1),  \ldots, y(k-na), u(k),  u(k-1), \ldots,  u(k-nb) \big)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103D285-5874-979B-E141-534EE4E9FE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5" y="1563943"/>
            <a:ext cx="9416774" cy="36315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F670BD-BC1A-C47D-75C7-76FD3BF0A624}"/>
              </a:ext>
            </a:extLst>
          </p:cNvPr>
          <p:cNvSpPr txBox="1"/>
          <p:nvPr/>
        </p:nvSpPr>
        <p:spPr>
          <a:xfrm>
            <a:off x="-13335" y="239807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i="1" dirty="0"/>
              <a:t>F</a:t>
            </a:r>
            <a:r>
              <a:rPr lang="it-CH" sz="2400" dirty="0"/>
              <a:t> </a:t>
            </a:r>
            <a:r>
              <a:rPr lang="it-CH" sz="2400" dirty="0" err="1"/>
              <a:t>is</a:t>
            </a:r>
            <a:r>
              <a:rPr lang="it-CH" sz="2400" dirty="0"/>
              <a:t> a </a:t>
            </a:r>
            <a:r>
              <a:rPr lang="it-CH" sz="2400" dirty="0" err="1"/>
              <a:t>vector</a:t>
            </a:r>
            <a:r>
              <a:rPr lang="it-CH" sz="2400" dirty="0"/>
              <a:t> </a:t>
            </a:r>
            <a:r>
              <a:rPr lang="it-CH" sz="2400" dirty="0" err="1"/>
              <a:t>containing</a:t>
            </a:r>
            <a:r>
              <a:rPr lang="it-CH" sz="2400" dirty="0"/>
              <a:t> (</a:t>
            </a:r>
            <a:r>
              <a:rPr lang="it-CH" sz="2400" dirty="0" err="1"/>
              <a:t>known</a:t>
            </a:r>
            <a:r>
              <a:rPr lang="it-CH" sz="2400" dirty="0"/>
              <a:t>) </a:t>
            </a:r>
            <a:r>
              <a:rPr lang="it-CH" sz="2400" dirty="0" err="1"/>
              <a:t>nonlinear</a:t>
            </a:r>
            <a:r>
              <a:rPr lang="it-CH" sz="2400" dirty="0"/>
              <a:t> </a:t>
            </a:r>
            <a:r>
              <a:rPr lang="it-CH" sz="2400" dirty="0" err="1"/>
              <a:t>elements</a:t>
            </a:r>
            <a:r>
              <a:rPr lang="it-CH" sz="2400" dirty="0"/>
              <a:t>, e.g., 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14" name="Immagine 1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cdot) = &#10;\left[ \begin{array}{c}&#10;y(k-1) \\&#10;\vdots \\&#10;y^2(k-na) \\&#10;u^3(k-1) \\&#10;\vdots \\&#10;u(k-1)\sin(u(k-nb))&#10;\end{array} \right]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9FB0063E-7473-30F6-9F5F-44FC47D9E9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17" y="3149515"/>
            <a:ext cx="3445508" cy="191783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8168B91-7BAC-BCF6-4F18-7B6E1A9A06EC}"/>
              </a:ext>
            </a:extLst>
          </p:cNvPr>
          <p:cNvSpPr txBox="1"/>
          <p:nvPr/>
        </p:nvSpPr>
        <p:spPr>
          <a:xfrm>
            <a:off x="6191249" y="3926469"/>
            <a:ext cx="511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F0"/>
                </a:solidFill>
              </a:rPr>
              <a:t>How to choose the non-linearities?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714E108-07E9-8EC2-4BD3-B907DC5D6FC2}"/>
              </a:ext>
            </a:extLst>
          </p:cNvPr>
          <p:cNvSpPr txBox="1"/>
          <p:nvPr/>
        </p:nvSpPr>
        <p:spPr>
          <a:xfrm>
            <a:off x="-80010" y="545710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General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25" name="Immagine 2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6424628C-B132-0675-832A-0ACA996CFEE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6" y="6136784"/>
            <a:ext cx="9557209" cy="363154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FFA7BC-A01D-440F-3AA7-661E7483CEB6}"/>
              </a:ext>
            </a:extLst>
          </p:cNvPr>
          <p:cNvSpPr txBox="1"/>
          <p:nvPr/>
        </p:nvSpPr>
        <p:spPr>
          <a:xfrm>
            <a:off x="5395761" y="5316184"/>
            <a:ext cx="671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</a:t>
            </a:r>
            <a:r>
              <a:rPr lang="en-GB" i="1" dirty="0"/>
              <a:t>N</a:t>
            </a:r>
            <a:r>
              <a:rPr lang="en-GB" dirty="0"/>
              <a:t> is a nonlinear function (e.g., neural network) of past observations</a:t>
            </a:r>
          </a:p>
          <a:p>
            <a:r>
              <a:rPr lang="en-GB" dirty="0"/>
              <a:t>- Linearity in </a:t>
            </a:r>
            <a:r>
              <a:rPr lang="el-GR" dirty="0">
                <a:solidFill>
                  <a:srgbClr val="FF0000"/>
                </a:solidFill>
              </a:rPr>
              <a:t>θ</a:t>
            </a:r>
            <a:r>
              <a:rPr lang="it-CH" dirty="0"/>
              <a:t> </a:t>
            </a:r>
            <a:r>
              <a:rPr lang="it-CH" dirty="0" err="1"/>
              <a:t>is</a:t>
            </a:r>
            <a:r>
              <a:rPr lang="it-CH" dirty="0"/>
              <a:t> </a:t>
            </a:r>
            <a:r>
              <a:rPr lang="it-CH" dirty="0" err="1"/>
              <a:t>lost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44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Limitations of (N)ARX models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154112" y="2245879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Prediction</a:t>
            </a:r>
            <a:r>
              <a:rPr lang="it-CH" sz="2400" dirty="0"/>
              <a:t> </a:t>
            </a:r>
            <a:r>
              <a:rPr lang="it-CH" sz="2400" dirty="0" err="1"/>
              <a:t>error</a:t>
            </a:r>
            <a:r>
              <a:rPr lang="it-CH" sz="2400" dirty="0"/>
              <a:t> </a:t>
            </a:r>
            <a:r>
              <a:rPr lang="it-CH" sz="2400" dirty="0" err="1"/>
              <a:t>only</a:t>
            </a:r>
            <a:r>
              <a:rPr lang="it-CH" sz="2400" dirty="0"/>
              <a:t> ``looks’’ one-step </a:t>
            </a:r>
            <a:r>
              <a:rPr lang="it-CH" sz="2400" dirty="0" err="1"/>
              <a:t>ahead</a:t>
            </a: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In case of data </a:t>
            </a:r>
            <a:r>
              <a:rPr lang="it-CH" sz="2400" dirty="0" err="1"/>
              <a:t>sampled</a:t>
            </a:r>
            <a:r>
              <a:rPr lang="it-CH" sz="2400" dirty="0"/>
              <a:t> </a:t>
            </a:r>
            <a:r>
              <a:rPr lang="it-CH" sz="2400" dirty="0" err="1"/>
              <a:t>at</a:t>
            </a:r>
            <a:r>
              <a:rPr lang="it-CH" sz="2400" dirty="0"/>
              <a:t> high-frequency, a good one-step </a:t>
            </a:r>
            <a:r>
              <a:rPr lang="it-CH" sz="2400" dirty="0" err="1"/>
              <a:t>ahead</a:t>
            </a:r>
            <a:r>
              <a:rPr lang="it-CH" sz="2400" dirty="0"/>
              <a:t> </a:t>
            </a:r>
            <a:r>
              <a:rPr lang="it-CH" sz="2400" dirty="0" err="1"/>
              <a:t>predictor</a:t>
            </a:r>
            <a:r>
              <a:rPr lang="it-CH" sz="2400" dirty="0"/>
              <a:t> </a:t>
            </a:r>
            <a:r>
              <a:rPr lang="it-CH" sz="2400" dirty="0" err="1"/>
              <a:t>could</a:t>
            </a:r>
            <a:r>
              <a:rPr lang="it-CH" sz="2400" dirty="0"/>
              <a:t>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We</a:t>
            </a:r>
            <a:r>
              <a:rPr lang="it-CH" sz="2400" dirty="0"/>
              <a:t> </a:t>
            </a:r>
            <a:r>
              <a:rPr lang="it-CH" sz="2400" dirty="0" err="1"/>
              <a:t>would</a:t>
            </a:r>
            <a:r>
              <a:rPr lang="it-CH" sz="2400" dirty="0"/>
              <a:t> like to </a:t>
            </a:r>
            <a:r>
              <a:rPr lang="it-CH" sz="2400" dirty="0" err="1"/>
              <a:t>have</a:t>
            </a:r>
            <a:r>
              <a:rPr lang="it-CH" sz="2400" dirty="0"/>
              <a:t> </a:t>
            </a:r>
            <a:r>
              <a:rPr lang="it-CH" sz="2400" dirty="0" err="1"/>
              <a:t>predictive</a:t>
            </a:r>
            <a:r>
              <a:rPr lang="it-CH" sz="2400" dirty="0"/>
              <a:t> models </a:t>
            </a:r>
            <a:r>
              <a:rPr lang="it-CH" sz="2400" dirty="0" err="1"/>
              <a:t>that</a:t>
            </a:r>
            <a:r>
              <a:rPr lang="it-CH" sz="2400" dirty="0"/>
              <a:t> </a:t>
            </a:r>
            <a:r>
              <a:rPr lang="it-CH" sz="2400" dirty="0" err="1"/>
              <a:t>provide</a:t>
            </a:r>
            <a:r>
              <a:rPr lang="it-CH" sz="2400" dirty="0"/>
              <a:t> good </a:t>
            </a:r>
            <a:r>
              <a:rPr lang="it-CH" sz="2400" dirty="0" err="1"/>
              <a:t>prediction</a:t>
            </a:r>
            <a:r>
              <a:rPr lang="it-CH" sz="2400" dirty="0"/>
              <a:t> in a long-</a:t>
            </a:r>
            <a:r>
              <a:rPr lang="it-CH" sz="2400" dirty="0" err="1"/>
              <a:t>horizon</a:t>
            </a:r>
            <a:endParaRPr lang="it-CH" sz="2400" dirty="0"/>
          </a:p>
        </p:txBody>
      </p:sp>
      <p:pic>
        <p:nvPicPr>
          <p:cNvPr id="34" name="Immagine 3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68B05EF-F39D-CD58-29DE-5D86BAC2B1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22" y="1710252"/>
            <a:ext cx="2672639" cy="303908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280AC4D-15EA-6194-2354-D17B5D2DCB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51" y="1101393"/>
            <a:ext cx="9557209" cy="363154"/>
          </a:xfrm>
          <a:prstGeom prst="rect">
            <a:avLst/>
          </a:prstGeom>
        </p:spPr>
      </p:pic>
      <p:pic>
        <p:nvPicPr>
          <p:cNvPr id="8" name="Immagine 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M(\red{\theta}): \hat{y}(k) = y(k-1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E5B7216-8ABB-E5CA-B410-FB2D8F24D4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023" y="3789084"/>
            <a:ext cx="2980935" cy="303908"/>
          </a:xfrm>
          <a:prstGeom prst="rect">
            <a:avLst/>
          </a:prstGeom>
        </p:spPr>
      </p:pic>
      <p:pic>
        <p:nvPicPr>
          <p:cNvPr id="12" name="Immagine 11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\hat{y}(k-1),  \ldots, \hat{y}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1D3744C-BA35-6CE8-985E-E4F553F6633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45" y="5155254"/>
            <a:ext cx="9557208" cy="363154"/>
          </a:xfrm>
          <a:prstGeom prst="rect">
            <a:avLst/>
          </a:prstGeom>
        </p:spPr>
      </p:pic>
      <p:pic>
        <p:nvPicPr>
          <p:cNvPr id="18" name="Immagine 1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k=1,2,\ldots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7E7BB8F0-3450-950E-DD06-D55F40DEAB9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90" y="5795579"/>
            <a:ext cx="1459199" cy="2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8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Simulation error minimization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Linear models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OE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4" name="Immagin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\hat{y}(k-1) + \ldots + \red{a_{na}}\hat{y}(k-na) + \red{b_0}u(k) + \ldots + \red{b_{nb}}u(k-nb) \\&#10;= &amp;  \underset{x'(k;\red{\theta})}{\underbrace{   \left[\hat{y}(k-1;\red{\theta}) \ \ldots \hat{y}(k-na;\red{\theta}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14ECFB0-CF77-538A-8B48-7912E348D5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15" y="1781163"/>
            <a:ext cx="9999356" cy="124196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77056" y="333047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Residual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signal</a:t>
            </a:r>
            <a:r>
              <a:rPr lang="it-CH" sz="2400" dirty="0">
                <a:solidFill>
                  <a:srgbClr val="0070C0"/>
                </a:solidFill>
              </a:rPr>
              <a:t>:</a:t>
            </a:r>
            <a:endParaRPr lang="it-CH" sz="2400" dirty="0"/>
          </a:p>
        </p:txBody>
      </p:sp>
      <p:pic>
        <p:nvPicPr>
          <p:cNvPr id="11" name="Immagine 1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 = y(k) - x'(k;\red{\theta})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645B9CDF-812A-1E8C-0075-CEC6D3FA37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410337"/>
            <a:ext cx="5129140" cy="319268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AA75BB4-03E8-9AA5-7C83-E0FC10FF88F0}"/>
              </a:ext>
            </a:extLst>
          </p:cNvPr>
          <p:cNvSpPr txBox="1"/>
          <p:nvPr/>
        </p:nvSpPr>
        <p:spPr>
          <a:xfrm>
            <a:off x="77056" y="4120700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Loss:  </a:t>
            </a:r>
            <a:r>
              <a:rPr lang="it-CH" sz="2400" dirty="0"/>
              <a:t>sum of </a:t>
            </a:r>
            <a:r>
              <a:rPr lang="it-CH" sz="2400" dirty="0" err="1"/>
              <a:t>squared</a:t>
            </a:r>
            <a:r>
              <a:rPr lang="it-CH" sz="2400" dirty="0"/>
              <a:t> </a:t>
            </a:r>
            <a:r>
              <a:rPr lang="it-CH" sz="2400" dirty="0" err="1"/>
              <a:t>residuals</a:t>
            </a:r>
            <a:r>
              <a:rPr lang="it-CH" sz="2400" dirty="0"/>
              <a:t> </a:t>
            </a:r>
            <a:r>
              <a:rPr lang="it-CH" sz="2400" dirty="0" err="1"/>
              <a:t>is</a:t>
            </a:r>
            <a:r>
              <a:rPr lang="it-CH" sz="2400" dirty="0"/>
              <a:t> </a:t>
            </a:r>
            <a:r>
              <a:rPr lang="it-CH" sz="2400" dirty="0" err="1"/>
              <a:t>not</a:t>
            </a:r>
            <a:r>
              <a:rPr lang="it-CH" sz="2400" dirty="0"/>
              <a:t> </a:t>
            </a:r>
            <a:r>
              <a:rPr lang="it-CH" sz="2400" dirty="0" err="1"/>
              <a:t>convex</a:t>
            </a:r>
            <a:r>
              <a:rPr lang="it-CH" sz="2400" dirty="0"/>
              <a:t> </a:t>
            </a:r>
            <a:r>
              <a:rPr lang="it-CH" sz="2400" dirty="0" err="1"/>
              <a:t>anymore</a:t>
            </a:r>
            <a:r>
              <a:rPr lang="it-CH" sz="2400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7" name="Immagine 5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_N(\red{\theta}) = \frac{1}{N}\sum_{k=1}^N \left\| \epsilon(k, \red{\theta}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F55D8C5-0D46-7359-B3D4-9D72E6E471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10" y="4613511"/>
            <a:ext cx="3335309" cy="8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2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First-order methods for non-convex optimization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A76234F9-9AA4-317D-19C0-A318B61B6C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8" y="1609846"/>
            <a:ext cx="8372475" cy="2261028"/>
          </a:xfrm>
          <a:prstGeom prst="rect">
            <a:avLst/>
          </a:prstGeom>
        </p:spPr>
      </p:pic>
      <p:pic>
        <p:nvPicPr>
          <p:cNvPr id="35" name="Immagine 34" descr="Immagine che contiene diagramma, disegno, design&#10;&#10;Descrizione generata automaticamente">
            <a:extLst>
              <a:ext uri="{FF2B5EF4-FFF2-40B4-BE49-F238E27FC236}">
                <a16:creationId xmlns:a16="http://schemas.microsoft.com/office/drawing/2014/main" id="{BF879A4C-F0A2-D191-3FCF-9A3530490A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0" r="10297"/>
          <a:stretch/>
        </p:blipFill>
        <p:spPr>
          <a:xfrm>
            <a:off x="8867775" y="1849266"/>
            <a:ext cx="2817368" cy="2955989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329B668-6F78-767F-CB01-50D053A511DB}"/>
              </a:ext>
            </a:extLst>
          </p:cNvPr>
          <p:cNvSpPr txBox="1"/>
          <p:nvPr/>
        </p:nvSpPr>
        <p:spPr>
          <a:xfrm>
            <a:off x="314325" y="4943476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Other updates are possible, e.g., gradient-descent with momentum:</a:t>
            </a:r>
          </a:p>
        </p:txBody>
      </p:sp>
      <p:pic>
        <p:nvPicPr>
          <p:cNvPr id="8" name="Immagine 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\begin{align*}&#10;v^{(k+1)} = &amp; \mu v^{(k)} + (1-\tau) \cdot \nabla_\theta \mathcal{L}(\theta^{(k)}) \\&#10;\theta^{(k+1)} = &amp; \theta^{(k)} - \gamma v^{(k+1)}&#10;\end{align*}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977A89B5-EAA5-FDE7-A7B7-FF43EA5B61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06" y="5500250"/>
            <a:ext cx="3833960" cy="721372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6D26804-32AB-4F12-7B51-2323A92CC4BD}"/>
              </a:ext>
            </a:extLst>
          </p:cNvPr>
          <p:cNvSpPr txBox="1"/>
          <p:nvPr/>
        </p:nvSpPr>
        <p:spPr>
          <a:xfrm>
            <a:off x="314325" y="93167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Vanilla Gradient Descent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1B809A7-8EDC-B0F0-8E9C-A0C772738D63}"/>
              </a:ext>
            </a:extLst>
          </p:cNvPr>
          <p:cNvSpPr txBox="1"/>
          <p:nvPr/>
        </p:nvSpPr>
        <p:spPr>
          <a:xfrm>
            <a:off x="7901940" y="4879144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</a:rPr>
              <a:t>Jupyter</a:t>
            </a:r>
            <a:r>
              <a:rPr lang="en-GB" sz="1400" dirty="0">
                <a:solidFill>
                  <a:srgbClr val="FF0000"/>
                </a:solidFill>
              </a:rPr>
              <a:t> Notebook: </a:t>
            </a:r>
            <a:r>
              <a:rPr lang="en-GB" sz="1400" dirty="0" err="1">
                <a:solidFill>
                  <a:srgbClr val="FF0000"/>
                </a:solidFill>
              </a:rPr>
              <a:t>CascadedTanksLS.ipynb</a:t>
            </a:r>
            <a:r>
              <a:rPr lang="en-GB" sz="1400" dirty="0">
                <a:solidFill>
                  <a:srgbClr val="FF0000"/>
                </a:solidFill>
              </a:rPr>
              <a:t> (Part II)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734B5C-BC15-6AF6-1A15-438036B7F7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891" t="67041" r="27891" b="21207"/>
          <a:stretch/>
        </p:blipFill>
        <p:spPr>
          <a:xfrm>
            <a:off x="5553074" y="5594729"/>
            <a:ext cx="5391151" cy="6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A106-83AB-B07D-EE39-DE345F84A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C33D9D71-AF1E-847D-23BF-01728ACC400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3EEA828-C7CF-6BE7-2018-B14BF7566521}"/>
              </a:ext>
            </a:extLst>
          </p:cNvPr>
          <p:cNvSpPr txBox="1"/>
          <p:nvPr/>
        </p:nvSpPr>
        <p:spPr>
          <a:xfrm>
            <a:off x="246581" y="-8806"/>
            <a:ext cx="117433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Convergence of gradient-descent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888E5855-C8C2-70C9-1C8D-49C9B6DF5E09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7FA621D-E8BA-2015-67C2-FEF65BD72DCC}"/>
              </a:ext>
            </a:extLst>
          </p:cNvPr>
          <p:cNvSpPr txBox="1"/>
          <p:nvPr/>
        </p:nvSpPr>
        <p:spPr>
          <a:xfrm>
            <a:off x="314325" y="74117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Assumptions:</a:t>
            </a:r>
          </a:p>
        </p:txBody>
      </p:sp>
      <p:pic>
        <p:nvPicPr>
          <p:cNvPr id="48" name="Immagine 4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\begin{itemize}&#10;\item $L(\theta^*) = 0$ (just to keep notation simple)&#10;%\item $\left\| \nabla L(x) - \nabla L(y)  \right\|^2 \leq L  \left\| x - y \right\|^2  $ Lipschitz continuity of $\nabla L$&#10;\item  Lipschitz continuity of $\nabla L$: $ \nabla^2 L(\theta) \preceq \beta I  \ \  \forall   \theta \in B$ &#10;\item $\mu$-PL condition:  $\frac{1}{2}\left\| \nabla L(\theta)\right\|^2 \geq \mu  L(\theta) \ \  \forall   \theta \in B$&#10;\item  $\theta^{(k+1)} = \theta^{(k)} - \gamma \nabla L(\theta^{(k)})$ (gradient update)&#10;\end{itemize}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3026E2F9-2917-B64D-D573-6B1B7A4D73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3" y="1232090"/>
            <a:ext cx="5594547" cy="1785622"/>
          </a:xfrm>
          <a:prstGeom prst="rect">
            <a:avLst/>
          </a:prstGeom>
        </p:spPr>
      </p:pic>
      <p:pic>
        <p:nvPicPr>
          <p:cNvPr id="65" name="Immagine 6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+1)}) = &amp;L(\theta^{(k)}) + \left(\theta^{(k+1)} - \theta^{(k)}\right)'\nabla L(\theta^{(k)})+ \frac{1}{2}\left(\theta^{(k+1)} - \theta^{(k)}\right)'\nabla^2 L(\tilde \theta) \left(\theta^{(k+1)} - \theta^{(k)}\right) \\&#10;\leq &amp; L(\theta^{(k)}) -\gamma \left\|\nabla L(\theta^{(k)}) \right\|^2+ \frac{1}{2} \gamma^2 \left\|\nabla L(\theta^{(k)}) \right\|^2 \beta = \\&#10;= &amp; L(\theta^{(k)}) - \gamma\left\|\nabla L(\theta^{(k)}) \right\|^2 \left( 1 - \frac{1}{2}\gamma\beta \right) \\&#10;= &amp; L(\theta^{(k)}) -\gamma \frac{1}{2} \left\|\nabla L(\theta^{(k)}) \right\|^2 \\&#10;\leq &amp;  L(\theta^{(k)}) (1 - \gamma \mu) 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7793A716-8C53-7D0F-7331-A14DCFDAC6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3642323"/>
            <a:ext cx="9982352" cy="285806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B4CF817-E694-D73A-861A-456635217FBC}"/>
              </a:ext>
            </a:extLst>
          </p:cNvPr>
          <p:cNvSpPr txBox="1"/>
          <p:nvPr/>
        </p:nvSpPr>
        <p:spPr>
          <a:xfrm>
            <a:off x="314325" y="319862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Convergence:</a:t>
            </a:r>
          </a:p>
        </p:txBody>
      </p:sp>
      <p:pic>
        <p:nvPicPr>
          <p:cNvPr id="53" name="Immagine 5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Take $\gamma=\frac{1}{\beta}$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D317AEF2-8A16-8BDF-5401-34D84A5B6F0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925" y="5004429"/>
            <a:ext cx="1238439" cy="339200"/>
          </a:xfrm>
          <a:prstGeom prst="rect">
            <a:avLst/>
          </a:prstGeom>
        </p:spPr>
      </p:pic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BC423D08-207B-7291-8AD8-D3F733F0E201}"/>
              </a:ext>
            </a:extLst>
          </p:cNvPr>
          <p:cNvCxnSpPr>
            <a:cxnSpLocks/>
          </p:cNvCxnSpPr>
          <p:nvPr/>
        </p:nvCxnSpPr>
        <p:spPr>
          <a:xfrm flipH="1">
            <a:off x="5810613" y="5162081"/>
            <a:ext cx="2458435" cy="42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magine 5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)}) \leq  (1 - \gamma \mu)^{k} L(\theta^{(0)})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4CD54980-D527-9362-C088-90077C71A20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471" y="6025662"/>
            <a:ext cx="2896690" cy="299886"/>
          </a:xfrm>
          <a:prstGeom prst="rect">
            <a:avLst/>
          </a:prstGeom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5BAA588A-39EA-6BA2-8D0B-03062A6FB7D6}"/>
              </a:ext>
            </a:extLst>
          </p:cNvPr>
          <p:cNvSpPr/>
          <p:nvPr/>
        </p:nvSpPr>
        <p:spPr>
          <a:xfrm>
            <a:off x="8534754" y="5944568"/>
            <a:ext cx="3286125" cy="506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1BD1901D-CCB5-4B18-4FF0-72F297142782}"/>
                  </a:ext>
                </a:extLst>
              </p14:cNvPr>
              <p14:cNvContentPartPr/>
              <p14:nvPr/>
            </p14:nvContentPartPr>
            <p14:xfrm>
              <a:off x="12839835" y="5457255"/>
              <a:ext cx="360" cy="36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1BD1901D-CCB5-4B18-4FF0-72F2971427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30835" y="54482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19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Stochastic Gradient Descent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magine 42" descr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(\red{\theta}) =  \frac{1}{N}\sum_{i=1}^N \ell_i( \red{\theta}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BF9327F-A30C-20C0-BD90-6B371C6017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36" y="904293"/>
            <a:ext cx="2461984" cy="885394"/>
          </a:xfrm>
          <a:prstGeom prst="rect">
            <a:avLst/>
          </a:prstGeom>
        </p:spPr>
      </p:pic>
      <p:pic>
        <p:nvPicPr>
          <p:cNvPr id="5" name="Immagine 4" descr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bb{E}[\nabla \ell_{i_t}(\theta^{(k)})] = \sum_{i=1}^N \nabla \ell_{i}(\theta^{(k)})P(i_k=i) = \frac{1}{N}\sum_{i=1}^N \nabla \ell_{i}(\theta^{(k)}) = \nabla L(\theta^{(k)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927A1F0-7400-4EA6-F440-00CCDDDC26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8" y="2362738"/>
            <a:ext cx="9075550" cy="885393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theta^{(k+1)} = \theta^{(k)} - \gamma \nabla \ell_{i_k}(\theta^{(k)})$ 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9C63B09A-2E7B-0C8D-84DC-ACBB98EEDA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0" y="1048611"/>
            <a:ext cx="4494098" cy="44435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3A5D598-8B12-B1BF-0549-ADCBE8D38CEC}"/>
              </a:ext>
            </a:extLst>
          </p:cNvPr>
          <p:cNvSpPr txBox="1"/>
          <p:nvPr/>
        </p:nvSpPr>
        <p:spPr>
          <a:xfrm>
            <a:off x="4014618" y="1776020"/>
            <a:ext cx="453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Uniformly randomly sampled from {1,2,…N}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C7AFB1B0-D1E9-58F0-9F80-DC32AA90A34C}"/>
              </a:ext>
            </a:extLst>
          </p:cNvPr>
          <p:cNvCxnSpPr/>
          <p:nvPr/>
        </p:nvCxnSpPr>
        <p:spPr>
          <a:xfrm flipH="1" flipV="1">
            <a:off x="4185526" y="1549069"/>
            <a:ext cx="424574" cy="200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displaystyle \theta^{(k+1)} = \theta^{(k)} - \gamma \frac{1}{B}\sum_{i_k=1}^{B} \nabla \ell_{i_t}(\theta^{(k)})$ 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38ACB224-C828-303E-D6DE-A029968FC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8" y="4162595"/>
            <a:ext cx="5070569" cy="1047271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F4CF053-AABE-4B9D-2029-EB3D06EC47C1}"/>
              </a:ext>
            </a:extLst>
          </p:cNvPr>
          <p:cNvSpPr txBox="1"/>
          <p:nvPr/>
        </p:nvSpPr>
        <p:spPr>
          <a:xfrm>
            <a:off x="438150" y="3474847"/>
            <a:ext cx="580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Mini-batch gradient descent (B&lt;&lt;N):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07050686-A159-9329-E170-2CCDE2B8DB3E}"/>
              </a:ext>
            </a:extLst>
          </p:cNvPr>
          <p:cNvSpPr/>
          <p:nvPr/>
        </p:nvSpPr>
        <p:spPr>
          <a:xfrm>
            <a:off x="376067" y="5440896"/>
            <a:ext cx="8172451" cy="644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Do not process the whole dataset to update the model parameters, just process a smaller batch of samples and then make the update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3A051265-E9F7-6EBF-EA79-368A4B8E6E05}"/>
              </a:ext>
            </a:extLst>
          </p:cNvPr>
          <p:cNvSpPr/>
          <p:nvPr/>
        </p:nvSpPr>
        <p:spPr>
          <a:xfrm>
            <a:off x="8177897" y="4457873"/>
            <a:ext cx="3762375" cy="5232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epoch = many parameter updates</a:t>
            </a:r>
          </a:p>
        </p:txBody>
      </p:sp>
    </p:spTree>
    <p:extLst>
      <p:ext uri="{BB962C8B-B14F-4D97-AF65-F5344CB8AC3E}">
        <p14:creationId xmlns:p14="http://schemas.microsoft.com/office/powerpoint/2010/main" val="283415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1" grpId="0" animBg="1"/>
      <p:bldP spid="5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448638" y="2767729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Deep Learning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033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Basic units for Neural Networks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0F9F11FF-C931-7C46-700D-09CEA937C1AA}"/>
                  </a:ext>
                </a:extLst>
              </p:cNvPr>
              <p:cNvSpPr txBox="1"/>
              <p:nvPr/>
            </p:nvSpPr>
            <p:spPr bwMode="auto">
              <a:xfrm>
                <a:off x="201241" y="3459957"/>
                <a:ext cx="4104456" cy="9908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CH" sz="2000" i="1" kern="0" smtClean="0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</m:ctrlPr>
                        </m:accPr>
                        <m:e>
                          <m:r>
                            <a:rPr lang="it-CH" sz="2000" i="1" kern="0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  <m:t>𝑦</m:t>
                          </m:r>
                        </m:e>
                      </m:acc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ＭＳ Ｐゴシック" pitchFamily="-112" charset="-128"/>
                          <a:cs typeface="ＭＳ Ｐゴシック" pitchFamily="-112" charset="-128"/>
                        </a:rPr>
                        <m:t>=</m:t>
                      </m:r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ＭＳ Ｐゴシック" pitchFamily="-112" charset="-128"/>
                        </a:rPr>
                        <m:t>𝜎</m:t>
                      </m:r>
                      <m:d>
                        <m:dPr>
                          <m:ctrlP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CH" sz="2000" i="1" kern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CH" sz="20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CH" sz="20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CH" sz="20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CH" sz="20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CH" sz="20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it-CH" sz="20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20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0F9F11FF-C931-7C46-700D-09CEA937C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241" y="3459957"/>
                <a:ext cx="4104456" cy="990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62C3DF6A-8864-97DF-A982-4FC707B0967B}"/>
                  </a:ext>
                </a:extLst>
              </p:cNvPr>
              <p:cNvSpPr txBox="1"/>
              <p:nvPr/>
            </p:nvSpPr>
            <p:spPr bwMode="auto">
              <a:xfrm>
                <a:off x="4981576" y="3539305"/>
                <a:ext cx="4104456" cy="6099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ＭＳ Ｐゴシック" pitchFamily="-112" charset="-128"/>
                        </a:rPr>
                        <m:t>𝜎</m:t>
                      </m:r>
                      <m:d>
                        <m:dPr>
                          <m:ctrlP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CH" sz="20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it-CH" sz="20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CH" sz="20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CH" sz="20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0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62C3DF6A-8864-97DF-A982-4FC707B09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1576" y="3539305"/>
                <a:ext cx="4104456" cy="6099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e 34">
            <a:extLst>
              <a:ext uri="{FF2B5EF4-FFF2-40B4-BE49-F238E27FC236}">
                <a16:creationId xmlns:a16="http://schemas.microsoft.com/office/drawing/2014/main" id="{AF5DA458-096C-E131-E537-E67B91E8C408}"/>
              </a:ext>
            </a:extLst>
          </p:cNvPr>
          <p:cNvSpPr/>
          <p:nvPr/>
        </p:nvSpPr>
        <p:spPr>
          <a:xfrm>
            <a:off x="2420938" y="1334666"/>
            <a:ext cx="1106363" cy="1152128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4000" dirty="0">
                <a:solidFill>
                  <a:srgbClr val="FF0000"/>
                </a:solidFill>
              </a:rPr>
              <a:t>Σ</a:t>
            </a:r>
            <a:endParaRPr lang="en-GB" sz="4000" dirty="0">
              <a:solidFill>
                <a:srgbClr val="FF0000"/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072FA41F-ED10-8529-CF69-12898F16A80F}"/>
              </a:ext>
            </a:extLst>
          </p:cNvPr>
          <p:cNvCxnSpPr/>
          <p:nvPr/>
        </p:nvCxnSpPr>
        <p:spPr>
          <a:xfrm>
            <a:off x="1439069" y="1118642"/>
            <a:ext cx="1080120" cy="50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31EFAB0-6E1E-A0B3-B565-CCB44335AF9A}"/>
              </a:ext>
            </a:extLst>
          </p:cNvPr>
          <p:cNvSpPr txBox="1"/>
          <p:nvPr/>
        </p:nvSpPr>
        <p:spPr bwMode="auto">
          <a:xfrm>
            <a:off x="1259049" y="898929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x</a:t>
            </a:r>
            <a:r>
              <a:rPr lang="it-CH" sz="1400" kern="0" baseline="-2500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1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25FAB05-A418-503D-ADCF-F4EDB162FBCA}"/>
              </a:ext>
            </a:extLst>
          </p:cNvPr>
          <p:cNvCxnSpPr/>
          <p:nvPr/>
        </p:nvCxnSpPr>
        <p:spPr>
          <a:xfrm>
            <a:off x="1259049" y="1757714"/>
            <a:ext cx="1188132" cy="17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2B3EFEFD-BAE0-61E9-0102-BB0814270C29}"/>
              </a:ext>
            </a:extLst>
          </p:cNvPr>
          <p:cNvSpPr txBox="1"/>
          <p:nvPr/>
        </p:nvSpPr>
        <p:spPr bwMode="auto">
          <a:xfrm>
            <a:off x="1079029" y="1551270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x</a:t>
            </a:r>
            <a:r>
              <a:rPr lang="it-CH" sz="1400" kern="0" baseline="-2500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2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C74D5449-344D-5016-0AB7-545463E2E3CA}"/>
              </a:ext>
            </a:extLst>
          </p:cNvPr>
          <p:cNvCxnSpPr/>
          <p:nvPr/>
        </p:nvCxnSpPr>
        <p:spPr>
          <a:xfrm flipV="1">
            <a:off x="1524282" y="2256931"/>
            <a:ext cx="948457" cy="667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D11E032-1154-27C0-3B95-09AC42EA646E}"/>
              </a:ext>
            </a:extLst>
          </p:cNvPr>
          <p:cNvSpPr txBox="1"/>
          <p:nvPr/>
        </p:nvSpPr>
        <p:spPr bwMode="auto">
          <a:xfrm>
            <a:off x="1231429" y="2631390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x</a:t>
            </a:r>
            <a:r>
              <a:rPr lang="it-CH" sz="1400" kern="0" baseline="-2500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d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E4BEF0D-B7C1-0D90-FA6F-18E3926EC469}"/>
              </a:ext>
            </a:extLst>
          </p:cNvPr>
          <p:cNvSpPr txBox="1"/>
          <p:nvPr/>
        </p:nvSpPr>
        <p:spPr bwMode="auto">
          <a:xfrm>
            <a:off x="1655093" y="1479262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w</a:t>
            </a:r>
            <a:r>
              <a:rPr lang="it-CH" sz="1400" kern="0" baseline="-2500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2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854142F-3FDD-7F0A-B157-D5469FDBD6A4}"/>
              </a:ext>
            </a:extLst>
          </p:cNvPr>
          <p:cNvSpPr txBox="1"/>
          <p:nvPr/>
        </p:nvSpPr>
        <p:spPr bwMode="auto">
          <a:xfrm>
            <a:off x="1807493" y="974626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w</a:t>
            </a:r>
            <a:r>
              <a:rPr lang="it-CH" sz="1400" kern="0" baseline="-2500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1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2285D769-8DA2-0778-DE41-510F678BF6E0}"/>
              </a:ext>
            </a:extLst>
          </p:cNvPr>
          <p:cNvSpPr txBox="1"/>
          <p:nvPr/>
        </p:nvSpPr>
        <p:spPr bwMode="auto">
          <a:xfrm>
            <a:off x="1727101" y="2415366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w</a:t>
            </a:r>
            <a:r>
              <a:rPr lang="it-CH" sz="1400" kern="0" baseline="-2500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d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C2A6DA3B-7E35-A92F-8EED-EDA7BF47EBF2}"/>
              </a:ext>
            </a:extLst>
          </p:cNvPr>
          <p:cNvCxnSpPr/>
          <p:nvPr/>
        </p:nvCxnSpPr>
        <p:spPr>
          <a:xfrm flipV="1">
            <a:off x="2194384" y="2374619"/>
            <a:ext cx="445253" cy="869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EBF70A5-ED6E-F20F-8677-FC8BA5C26D95}"/>
              </a:ext>
            </a:extLst>
          </p:cNvPr>
          <p:cNvSpPr txBox="1"/>
          <p:nvPr/>
        </p:nvSpPr>
        <p:spPr bwMode="auto">
          <a:xfrm>
            <a:off x="1943125" y="3063438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1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C0A700C7-BCB8-73D4-1EE7-450051732CF3}"/>
              </a:ext>
            </a:extLst>
          </p:cNvPr>
          <p:cNvSpPr txBox="1"/>
          <p:nvPr/>
        </p:nvSpPr>
        <p:spPr bwMode="auto">
          <a:xfrm>
            <a:off x="2519189" y="2631390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b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9CFFC73E-E211-3E5F-8672-A676E88A13FF}"/>
              </a:ext>
            </a:extLst>
          </p:cNvPr>
          <p:cNvSpPr/>
          <p:nvPr/>
        </p:nvSpPr>
        <p:spPr>
          <a:xfrm>
            <a:off x="4751437" y="1550690"/>
            <a:ext cx="988987" cy="71849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8BD8C882-5CD2-8FB3-BA63-94052DEED524}"/>
              </a:ext>
            </a:extLst>
          </p:cNvPr>
          <p:cNvCxnSpPr/>
          <p:nvPr/>
        </p:nvCxnSpPr>
        <p:spPr>
          <a:xfrm>
            <a:off x="3563305" y="1910730"/>
            <a:ext cx="1188132" cy="17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81A7FC9E-115C-4C90-634C-CBDA58BDB561}"/>
              </a:ext>
            </a:extLst>
          </p:cNvPr>
          <p:cNvCxnSpPr/>
          <p:nvPr/>
        </p:nvCxnSpPr>
        <p:spPr>
          <a:xfrm>
            <a:off x="5759549" y="1910730"/>
            <a:ext cx="1188132" cy="17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B71A18E-C602-B3A1-6976-6ECD5AA9FB0D}"/>
              </a:ext>
            </a:extLst>
          </p:cNvPr>
          <p:cNvSpPr txBox="1"/>
          <p:nvPr/>
        </p:nvSpPr>
        <p:spPr bwMode="auto">
          <a:xfrm>
            <a:off x="3959349" y="1551270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z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938B6347-67AC-BE0F-3EC4-ADAE27C01C8F}"/>
              </a:ext>
            </a:extLst>
          </p:cNvPr>
          <p:cNvSpPr txBox="1"/>
          <p:nvPr/>
        </p:nvSpPr>
        <p:spPr bwMode="auto">
          <a:xfrm>
            <a:off x="6249516" y="985317"/>
            <a:ext cx="252028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nonlinear</a:t>
            </a: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activation</a:t>
            </a: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function</a:t>
            </a:r>
            <a:endParaRPr lang="en-GB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2050D33E-0EE8-3CB0-BA82-15375FA89D63}"/>
              </a:ext>
            </a:extLst>
          </p:cNvPr>
          <p:cNvCxnSpPr/>
          <p:nvPr/>
        </p:nvCxnSpPr>
        <p:spPr>
          <a:xfrm flipH="1">
            <a:off x="5399509" y="1190070"/>
            <a:ext cx="648072" cy="289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2C4503DF-380C-C8E3-7223-87E4D0FFC67E}"/>
                  </a:ext>
                </a:extLst>
              </p:cNvPr>
              <p:cNvSpPr/>
              <p:nvPr/>
            </p:nvSpPr>
            <p:spPr>
              <a:xfrm>
                <a:off x="6369195" y="1469390"/>
                <a:ext cx="3600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CH" sz="1800" i="1" kern="0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</m:ctrlPr>
                        </m:accPr>
                        <m:e>
                          <m:r>
                            <a:rPr lang="it-CH" sz="1800" i="1" kern="0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2C4503DF-380C-C8E3-7223-87E4D0FFC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195" y="1469390"/>
                <a:ext cx="360040" cy="369332"/>
              </a:xfrm>
              <a:prstGeom prst="rect">
                <a:avLst/>
              </a:prstGeom>
              <a:blipFill>
                <a:blip r:embed="rId5"/>
                <a:stretch>
                  <a:fillRect t="-6557" r="-15254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796806F-1DD3-6163-17F2-BB1A030A00F0}"/>
                  </a:ext>
                </a:extLst>
              </p:cNvPr>
              <p:cNvSpPr txBox="1"/>
              <p:nvPr/>
            </p:nvSpPr>
            <p:spPr bwMode="auto">
              <a:xfrm>
                <a:off x="4372834" y="1737208"/>
                <a:ext cx="1746194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ＭＳ Ｐゴシック" pitchFamily="-112" charset="-128"/>
                        </a:rPr>
                        <m:t>𝜎</m:t>
                      </m:r>
                    </m:oMath>
                  </m:oMathPara>
                </a14:m>
                <a:endParaRPr lang="en-GB" sz="20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796806F-1DD3-6163-17F2-BB1A030A0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72834" y="1737208"/>
                <a:ext cx="174619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948B301D-0BBD-1D06-AB02-B24527024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8330" y="2586046"/>
            <a:ext cx="2483645" cy="1684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6F52DCB-43C1-DE13-DD24-DFFC1505789A}"/>
                  </a:ext>
                </a:extLst>
              </p:cNvPr>
              <p:cNvSpPr txBox="1"/>
              <p:nvPr/>
            </p:nvSpPr>
            <p:spPr bwMode="auto">
              <a:xfrm>
                <a:off x="4764385" y="5036515"/>
                <a:ext cx="4104456" cy="686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sz="20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ＭＳ Ｐゴシック" pitchFamily="-112" charset="-128"/>
                        </a:rPr>
                        <m:t>𝜎</m:t>
                      </m:r>
                      <m:d>
                        <m:dPr>
                          <m:ctrlP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CH" sz="20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</m:ctrlPr>
                            </m:eqArrPr>
                            <m:e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m:rPr>
                                  <m:nor/>
                                </m:rPr>
                                <a:rPr lang="en-GB" sz="2000" kern="0" dirty="0"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𝑖𝑓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𝑧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0  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𝑖𝑓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𝑧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0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6F52DCB-43C1-DE13-DD24-DFFC15057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4385" y="5036515"/>
                <a:ext cx="4104456" cy="6865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4581377C-5200-8D94-D5E2-9811F025E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330" y="4677567"/>
            <a:ext cx="2576513" cy="176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007135-A987-F2D9-560E-D80CC2395ADB}"/>
              </a:ext>
            </a:extLst>
          </p:cNvPr>
          <p:cNvSpPr txBox="1"/>
          <p:nvPr/>
        </p:nvSpPr>
        <p:spPr>
          <a:xfrm>
            <a:off x="196278" y="5974772"/>
            <a:ext cx="520323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B0F0"/>
                </a:solidFill>
              </a:rPr>
              <a:t>We have a non-linear relation between inputs and outputs!</a:t>
            </a:r>
          </a:p>
        </p:txBody>
      </p:sp>
    </p:spTree>
    <p:extLst>
      <p:ext uri="{BB962C8B-B14F-4D97-AF65-F5344CB8AC3E}">
        <p14:creationId xmlns:p14="http://schemas.microsoft.com/office/powerpoint/2010/main" val="1095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Fully-connected Feedforward Neural Networks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E84E4F-E567-8C4F-407C-66D89696FDEB}"/>
              </a:ext>
            </a:extLst>
          </p:cNvPr>
          <p:cNvSpPr txBox="1"/>
          <p:nvPr/>
        </p:nvSpPr>
        <p:spPr>
          <a:xfrm>
            <a:off x="320929" y="793830"/>
            <a:ext cx="825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Move from one neuron to a hierarchical structure with fully connected neurons</a:t>
            </a:r>
          </a:p>
        </p:txBody>
      </p:sp>
      <p:pic>
        <p:nvPicPr>
          <p:cNvPr id="53" name="Immagine 52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dgreen}{z_1^2} =\sigma\left(\sum_{j=1}^4 w^1_{1,j}\textcolor{red}{z^1_j} + b_1^1\right) = \sigma\left( W^1_1\textcolor{red}{z^1}+b_1^1  \right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A5ECEFB-271F-F5ED-8B49-FBABFC768D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23" y="1231167"/>
            <a:ext cx="3966321" cy="763494"/>
          </a:xfrm>
          <a:prstGeom prst="rect">
            <a:avLst/>
          </a:prstGeom>
        </p:spPr>
      </p:pic>
      <p:pic>
        <p:nvPicPr>
          <p:cNvPr id="55" name="Immagine 54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blue}{z_2^3} =\sigma\left(\sum_{j=1}^5 w^2_{2,j}\textcolor{dgreen}{z^2_j} + b^2_2\right) = \sigma\left( W^2_2\textcolor{dgreen}{z^2}+b^2_2  \right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8086555-8E1D-74A9-0946-02A981BC4F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23" y="2193742"/>
            <a:ext cx="3966322" cy="763494"/>
          </a:xfrm>
          <a:prstGeom prst="rect">
            <a:avLst/>
          </a:prstGeom>
        </p:spPr>
      </p:pic>
      <p:grpSp>
        <p:nvGrpSpPr>
          <p:cNvPr id="85" name="Gruppo 84">
            <a:extLst>
              <a:ext uri="{FF2B5EF4-FFF2-40B4-BE49-F238E27FC236}">
                <a16:creationId xmlns:a16="http://schemas.microsoft.com/office/drawing/2014/main" id="{1DA41EE7-E370-5BB4-FB92-46C7D712278F}"/>
              </a:ext>
            </a:extLst>
          </p:cNvPr>
          <p:cNvGrpSpPr/>
          <p:nvPr/>
        </p:nvGrpSpPr>
        <p:grpSpPr>
          <a:xfrm>
            <a:off x="202057" y="1256406"/>
            <a:ext cx="6065393" cy="3264596"/>
            <a:chOff x="202057" y="1256405"/>
            <a:chExt cx="6585302" cy="3497937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8EB0B587-8EC1-10E7-462F-78D0D65E70AE}"/>
                </a:ext>
              </a:extLst>
            </p:cNvPr>
            <p:cNvGrpSpPr/>
            <p:nvPr/>
          </p:nvGrpSpPr>
          <p:grpSpPr>
            <a:xfrm>
              <a:off x="202057" y="1256405"/>
              <a:ext cx="6585302" cy="3497937"/>
              <a:chOff x="5849668" y="2042248"/>
              <a:chExt cx="6585302" cy="3497937"/>
            </a:xfrm>
          </p:grpSpPr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DB777152-4A37-295B-83C6-89CE7FDC53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19862" y="2042248"/>
                <a:ext cx="5319713" cy="2925434"/>
              </a:xfrm>
              <a:prstGeom prst="rect">
                <a:avLst/>
              </a:prstGeom>
            </p:spPr>
          </p:pic>
          <p:sp>
            <p:nvSpPr>
              <p:cNvPr id="9" name="Parentesi graffa aperta 8">
                <a:extLst>
                  <a:ext uri="{FF2B5EF4-FFF2-40B4-BE49-F238E27FC236}">
                    <a16:creationId xmlns:a16="http://schemas.microsoft.com/office/drawing/2014/main" id="{C230F142-E9C6-E2D4-150C-C76429005404}"/>
                  </a:ext>
                </a:extLst>
              </p:cNvPr>
              <p:cNvSpPr/>
              <p:nvPr/>
            </p:nvSpPr>
            <p:spPr>
              <a:xfrm>
                <a:off x="6173056" y="2133603"/>
                <a:ext cx="456344" cy="2044332"/>
              </a:xfrm>
              <a:prstGeom prst="leftBrac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C209DD3-1B8B-2955-928F-017CD2D2D0D3}"/>
                  </a:ext>
                </a:extLst>
              </p:cNvPr>
              <p:cNvSpPr txBox="1"/>
              <p:nvPr/>
            </p:nvSpPr>
            <p:spPr>
              <a:xfrm rot="16200000">
                <a:off x="5354027" y="2986492"/>
                <a:ext cx="13298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Input  layer</a:t>
                </a:r>
              </a:p>
            </p:txBody>
          </p: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E2BCB49-A147-2B7A-B801-5D12B0D825B9}"/>
                  </a:ext>
                </a:extLst>
              </p:cNvPr>
              <p:cNvSpPr txBox="1"/>
              <p:nvPr/>
            </p:nvSpPr>
            <p:spPr>
              <a:xfrm>
                <a:off x="8053422" y="5201631"/>
                <a:ext cx="15789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Layer 2</a:t>
                </a:r>
              </a:p>
            </p:txBody>
          </p:sp>
          <p:sp>
            <p:nvSpPr>
              <p:cNvPr id="13" name="Parentesi graffa aperta 12">
                <a:extLst>
                  <a:ext uri="{FF2B5EF4-FFF2-40B4-BE49-F238E27FC236}">
                    <a16:creationId xmlns:a16="http://schemas.microsoft.com/office/drawing/2014/main" id="{56590F82-FD36-989B-A6A9-F0588BBE2D00}"/>
                  </a:ext>
                </a:extLst>
              </p:cNvPr>
              <p:cNvSpPr/>
              <p:nvPr/>
            </p:nvSpPr>
            <p:spPr>
              <a:xfrm rot="16200000">
                <a:off x="8262730" y="4777371"/>
                <a:ext cx="369333" cy="604745"/>
              </a:xfrm>
              <a:prstGeom prst="leftBrac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Parentesi graffa aperta 17">
                <a:extLst>
                  <a:ext uri="{FF2B5EF4-FFF2-40B4-BE49-F238E27FC236}">
                    <a16:creationId xmlns:a16="http://schemas.microsoft.com/office/drawing/2014/main" id="{0EE1DD29-3636-EC3A-EB7E-309C4BE48E89}"/>
                  </a:ext>
                </a:extLst>
              </p:cNvPr>
              <p:cNvSpPr/>
              <p:nvPr/>
            </p:nvSpPr>
            <p:spPr>
              <a:xfrm rot="16200000">
                <a:off x="9767680" y="4071305"/>
                <a:ext cx="369333" cy="604745"/>
              </a:xfrm>
              <a:prstGeom prst="leftBrac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E908D4A-B614-8764-6548-B21195D86D59}"/>
                  </a:ext>
                </a:extLst>
              </p:cNvPr>
              <p:cNvSpPr txBox="1"/>
              <p:nvPr/>
            </p:nvSpPr>
            <p:spPr>
              <a:xfrm>
                <a:off x="10856029" y="4008658"/>
                <a:ext cx="15789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Output layer</a:t>
                </a:r>
              </a:p>
            </p:txBody>
          </p:sp>
          <p:sp>
            <p:nvSpPr>
              <p:cNvPr id="21" name="Parentesi graffa aperta 20">
                <a:extLst>
                  <a:ext uri="{FF2B5EF4-FFF2-40B4-BE49-F238E27FC236}">
                    <a16:creationId xmlns:a16="http://schemas.microsoft.com/office/drawing/2014/main" id="{D031E464-5663-5450-83B0-5FAB625899F0}"/>
                  </a:ext>
                </a:extLst>
              </p:cNvPr>
              <p:cNvSpPr/>
              <p:nvPr/>
            </p:nvSpPr>
            <p:spPr>
              <a:xfrm rot="16200000">
                <a:off x="11337009" y="3569071"/>
                <a:ext cx="369333" cy="604745"/>
              </a:xfrm>
              <a:prstGeom prst="leftBrac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E9CBC98B-26C2-5D31-61A8-2F297B8C46B5}"/>
                </a:ext>
              </a:extLst>
            </p:cNvPr>
            <p:cNvSpPr txBox="1"/>
            <p:nvPr/>
          </p:nvSpPr>
          <p:spPr>
            <a:xfrm>
              <a:off x="3975227" y="3954956"/>
              <a:ext cx="15789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Layer 3</a:t>
              </a:r>
            </a:p>
          </p:txBody>
        </p:sp>
      </p:grpSp>
      <p:pic>
        <p:nvPicPr>
          <p:cNvPr id="65" name="Immagine 64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begin{document}&#10;&#10; \begin{align*}&#10;\textcolor{dyel}{y=z^4} = \sum_{j=1}^3 w^3_{1,j}\textcolor{blue}{z^3_j} + b^3 =    W^3_1\textcolor{blue}{z^3}+b^3 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90936F39-361D-905F-56FE-BA8B3FB651E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01" y="3155764"/>
            <a:ext cx="3482139" cy="644558"/>
          </a:xfrm>
          <a:prstGeom prst="rect">
            <a:avLst/>
          </a:prstGeom>
        </p:spPr>
      </p:pic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D1528E38-6456-4609-B08B-A51741823CE3}"/>
              </a:ext>
            </a:extLst>
          </p:cNvPr>
          <p:cNvSpPr txBox="1"/>
          <p:nvPr/>
        </p:nvSpPr>
        <p:spPr>
          <a:xfrm>
            <a:off x="310395" y="5239714"/>
            <a:ext cx="975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We can easily define a NARX structures parameterized by the weights (and biases) of the network</a:t>
            </a:r>
          </a:p>
        </p:txBody>
      </p:sp>
      <p:pic>
        <p:nvPicPr>
          <p:cNvPr id="71" name="Immagine 70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definecolor{dgreen}{RGB}{0,100,0}&#10;\begin{document}&#10;&#10; \begin{align*}&#10;\textcolor{dyel}{y=z^4} = f(\textcolor{blue}{z^3}(\textcolor{dgreen}{z^2}(\textcolor{red}{z^1}));W,b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20EC986-C441-2C23-6815-10807AA140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211" y="3991001"/>
            <a:ext cx="2561344" cy="240175"/>
          </a:xfrm>
          <a:prstGeom prst="rect">
            <a:avLst/>
          </a:prstGeom>
        </p:spPr>
      </p:pic>
      <p:pic>
        <p:nvPicPr>
          <p:cNvPr id="95" name="Immagine 9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dyel}{\hat{y}(k)}   = &amp;  f\big(\underset{\textcolor{red}{z^1(k)}}{\underbrace{y(k-1),  \ldots, y(k-na), u(k),  u(k-1), \ldots,  u(k-nb)}}; W,b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2C004F6-C835-AC02-9B79-E62D97A98C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31" y="5660246"/>
            <a:ext cx="7081325" cy="6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5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FFN: </a:t>
            </a:r>
            <a:r>
              <a:rPr lang="en-US" sz="3600" dirty="0" err="1">
                <a:solidFill>
                  <a:schemeClr val="accent1"/>
                </a:solidFill>
              </a:rPr>
              <a:t>PyTorch</a:t>
            </a:r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89AB47C8-DB20-E464-ED84-5342E2C0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07" y="1350281"/>
            <a:ext cx="4822905" cy="474345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A278D3-D7DE-C363-8B76-F6EBCB9BF89D}"/>
              </a:ext>
            </a:extLst>
          </p:cNvPr>
          <p:cNvSpPr txBox="1"/>
          <p:nvPr/>
        </p:nvSpPr>
        <p:spPr>
          <a:xfrm>
            <a:off x="1379496" y="868357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Definition of the model class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2A23018-2BAF-5B1F-05AA-1818CD809B04}"/>
              </a:ext>
            </a:extLst>
          </p:cNvPr>
          <p:cNvSpPr txBox="1"/>
          <p:nvPr/>
        </p:nvSpPr>
        <p:spPr>
          <a:xfrm>
            <a:off x="6515100" y="861333"/>
            <a:ext cx="509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Instantiate the model class, run and print the model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41279BF7-9187-54C2-8DD4-CDDC7EFF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699" y="1350281"/>
            <a:ext cx="56292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CFAC89F9-5F18-8415-8816-BA4805D85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627214"/>
              </p:ext>
            </p:extLst>
          </p:nvPr>
        </p:nvGraphicFramePr>
        <p:xfrm>
          <a:off x="165100" y="1539463"/>
          <a:ext cx="5464175" cy="3375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3122">
                  <a:extLst>
                    <a:ext uri="{9D8B030D-6E8A-4147-A177-3AD203B41FA5}">
                      <a16:colId xmlns:a16="http://schemas.microsoft.com/office/drawing/2014/main" val="1918996483"/>
                    </a:ext>
                  </a:extLst>
                </a:gridCol>
                <a:gridCol w="2971048">
                  <a:extLst>
                    <a:ext uri="{9D8B030D-6E8A-4147-A177-3AD203B41FA5}">
                      <a16:colId xmlns:a16="http://schemas.microsoft.com/office/drawing/2014/main" val="205646531"/>
                    </a:ext>
                  </a:extLst>
                </a:gridCol>
                <a:gridCol w="1460005">
                  <a:extLst>
                    <a:ext uri="{9D8B030D-6E8A-4147-A177-3AD203B41FA5}">
                      <a16:colId xmlns:a16="http://schemas.microsoft.com/office/drawing/2014/main" val="789833517"/>
                    </a:ext>
                  </a:extLst>
                </a:gridCol>
              </a:tblGrid>
              <a:tr h="1923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Time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Title/Topic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Lecturer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8788351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08:45-09:00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Welcome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it-CH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9384326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09:00-10:30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Introduction to Nonlinear System Identification 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it-CH" sz="1100">
                          <a:effectLst/>
                        </a:rPr>
                        <a:t>Dario Piga 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99679024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10:30-11:00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8024631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11:00-12:30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Introduction to Deep Learning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it-CH" sz="1100">
                          <a:effectLst/>
                        </a:rPr>
                        <a:t>Dario Piga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1040282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12:30-14:00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Lunch 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1468786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14:00-15:30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Introduction to PyTorch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Gabriele Maroni 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6169619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15:30-16:00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3464811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16:00-17:30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Exercise session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Piga</a:t>
                      </a:r>
                      <a:r>
                        <a:rPr lang="en-GB" sz="1100" dirty="0">
                          <a:effectLst/>
                        </a:rPr>
                        <a:t>, </a:t>
                      </a:r>
                      <a:r>
                        <a:rPr lang="en-GB" sz="1100" dirty="0" err="1">
                          <a:effectLst/>
                        </a:rPr>
                        <a:t>Forgione</a:t>
                      </a:r>
                      <a:r>
                        <a:rPr lang="en-GB" sz="1100" dirty="0">
                          <a:effectLst/>
                        </a:rPr>
                        <a:t>, Maroni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750316"/>
                  </a:ext>
                </a:extLst>
              </a:tr>
            </a:tbl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CBECB361-A314-0D34-5B27-A51525637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584367"/>
              </p:ext>
            </p:extLst>
          </p:nvPr>
        </p:nvGraphicFramePr>
        <p:xfrm>
          <a:off x="5994399" y="1539461"/>
          <a:ext cx="5673726" cy="33754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7398">
                  <a:extLst>
                    <a:ext uri="{9D8B030D-6E8A-4147-A177-3AD203B41FA5}">
                      <a16:colId xmlns:a16="http://schemas.microsoft.com/office/drawing/2014/main" val="948758745"/>
                    </a:ext>
                  </a:extLst>
                </a:gridCol>
                <a:gridCol w="3226505">
                  <a:extLst>
                    <a:ext uri="{9D8B030D-6E8A-4147-A177-3AD203B41FA5}">
                      <a16:colId xmlns:a16="http://schemas.microsoft.com/office/drawing/2014/main" val="2640596880"/>
                    </a:ext>
                  </a:extLst>
                </a:gridCol>
                <a:gridCol w="1419823">
                  <a:extLst>
                    <a:ext uri="{9D8B030D-6E8A-4147-A177-3AD203B41FA5}">
                      <a16:colId xmlns:a16="http://schemas.microsoft.com/office/drawing/2014/main" val="2048408943"/>
                    </a:ext>
                  </a:extLst>
                </a:gridCol>
              </a:tblGrid>
              <a:tr h="2649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Time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Title/Topic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Lecturer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2759964"/>
                  </a:ext>
                </a:extLst>
              </a:tr>
              <a:tr h="548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>
                          <a:effectLst/>
                        </a:rPr>
                        <a:t>09:00-10:30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DynoNet</a:t>
                      </a:r>
                      <a:r>
                        <a:rPr lang="en-GB" sz="1100" dirty="0">
                          <a:effectLst/>
                        </a:rPr>
                        <a:t>- Transfer functions in deep learning (theory)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Dario Piga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8431153"/>
                  </a:ext>
                </a:extLst>
              </a:tr>
              <a:tr h="305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10:30-11:00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785167"/>
                  </a:ext>
                </a:extLst>
              </a:tr>
              <a:tr h="548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11:00-12:30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DynoNet- Transfer functions in deep learning (exercise)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Forgione</a:t>
                      </a:r>
                      <a:r>
                        <a:rPr lang="en-GB" sz="1100" dirty="0">
                          <a:effectLst/>
                        </a:rPr>
                        <a:t>, </a:t>
                      </a:r>
                      <a:r>
                        <a:rPr lang="en-GB" sz="1100" dirty="0" err="1">
                          <a:effectLst/>
                        </a:rPr>
                        <a:t>Piga</a:t>
                      </a:r>
                      <a:r>
                        <a:rPr lang="en-GB" sz="1100" dirty="0">
                          <a:effectLst/>
                        </a:rPr>
                        <a:t>, Maroni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3506750"/>
                  </a:ext>
                </a:extLst>
              </a:tr>
              <a:tr h="305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12:30-14:00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Lunch 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0257360"/>
                  </a:ext>
                </a:extLst>
              </a:tr>
              <a:tr h="548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14:00-15:30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Deep learning for state-space identification (theory)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Marco Forgione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6712295"/>
                  </a:ext>
                </a:extLst>
              </a:tr>
              <a:tr h="305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15:30-16:00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4589482"/>
                  </a:ext>
                </a:extLst>
              </a:tr>
              <a:tr h="548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16:00-17:30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Deep learning for state-space identification (exercise)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Forgione</a:t>
                      </a:r>
                      <a:r>
                        <a:rPr lang="en-GB" sz="1100" dirty="0">
                          <a:effectLst/>
                        </a:rPr>
                        <a:t>, </a:t>
                      </a:r>
                      <a:r>
                        <a:rPr lang="en-GB" sz="1100" dirty="0" err="1">
                          <a:effectLst/>
                        </a:rPr>
                        <a:t>Piga</a:t>
                      </a:r>
                      <a:r>
                        <a:rPr lang="en-GB" sz="1100" dirty="0">
                          <a:effectLst/>
                        </a:rPr>
                        <a:t>, Maroni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1895619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219D15-A880-6E70-AF0D-A25B673DE805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Program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996E00F-F953-10CD-59C5-FECB45663BF5}"/>
              </a:ext>
            </a:extLst>
          </p:cNvPr>
          <p:cNvSpPr txBox="1"/>
          <p:nvPr/>
        </p:nvSpPr>
        <p:spPr>
          <a:xfrm>
            <a:off x="2314575" y="864444"/>
            <a:ext cx="135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B0F0"/>
                </a:solidFill>
              </a:rPr>
              <a:t>Day 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287AEE-3D62-9E8E-811A-C874D69EBE66}"/>
              </a:ext>
            </a:extLst>
          </p:cNvPr>
          <p:cNvSpPr txBox="1"/>
          <p:nvPr/>
        </p:nvSpPr>
        <p:spPr>
          <a:xfrm>
            <a:off x="8343900" y="864444"/>
            <a:ext cx="135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B0F0"/>
                </a:solidFill>
              </a:rPr>
              <a:t>Day 2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C7AFD3-6BBB-F03B-AE99-D3B9DE5D6E57}"/>
              </a:ext>
            </a:extLst>
          </p:cNvPr>
          <p:cNvSpPr txBox="1"/>
          <p:nvPr/>
        </p:nvSpPr>
        <p:spPr>
          <a:xfrm>
            <a:off x="3230686" y="5089937"/>
            <a:ext cx="503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Course Duration</a:t>
            </a:r>
            <a:r>
              <a:rPr lang="en-GB" sz="2400" dirty="0"/>
              <a:t>: 16 academic hours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C585D9D-DEAC-5A0B-ABE5-88DC3B32B009}"/>
              </a:ext>
            </a:extLst>
          </p:cNvPr>
          <p:cNvSpPr txBox="1"/>
          <p:nvPr/>
        </p:nvSpPr>
        <p:spPr>
          <a:xfrm>
            <a:off x="3211636" y="6099587"/>
            <a:ext cx="503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Preparation for the exam: </a:t>
            </a:r>
            <a:r>
              <a:rPr lang="en-GB" sz="2400" dirty="0"/>
              <a:t>14 hours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95206A-C108-E30F-FFB5-8001EC4B304D}"/>
              </a:ext>
            </a:extLst>
          </p:cNvPr>
          <p:cNvSpPr txBox="1"/>
          <p:nvPr/>
        </p:nvSpPr>
        <p:spPr>
          <a:xfrm>
            <a:off x="2849686" y="5604287"/>
            <a:ext cx="618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Recognized ECTS: </a:t>
            </a:r>
            <a:r>
              <a:rPr lang="en-GB" sz="2400" dirty="0"/>
              <a:t>1 (upon passing of the exam)</a:t>
            </a:r>
          </a:p>
        </p:txBody>
      </p:sp>
    </p:spTree>
    <p:extLst>
      <p:ext uri="{BB962C8B-B14F-4D97-AF65-F5344CB8AC3E}">
        <p14:creationId xmlns:p14="http://schemas.microsoft.com/office/powerpoint/2010/main" val="828301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448638" y="2767729"/>
            <a:ext cx="11743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39A2E06-C761-51B1-2749-2B9873E20A15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Exercise description: F-16 Ground Vibration Test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2256D97-832F-62EA-AC33-D34C5D0F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0" y="4492808"/>
            <a:ext cx="3214687" cy="132251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EB694F7-7774-ACC0-E654-9A30CD5CB752}"/>
              </a:ext>
            </a:extLst>
          </p:cNvPr>
          <p:cNvSpPr txBox="1"/>
          <p:nvPr/>
        </p:nvSpPr>
        <p:spPr>
          <a:xfrm>
            <a:off x="0" y="6210122"/>
            <a:ext cx="8497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Nonlinear benchmarks: https://www.nonlinearbenchmark.org/benchmarks/f-16-gvt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7F18A51-5CF5-CD79-86D0-52C20D318935}"/>
              </a:ext>
            </a:extLst>
          </p:cNvPr>
          <p:cNvSpPr txBox="1"/>
          <p:nvPr/>
        </p:nvSpPr>
        <p:spPr>
          <a:xfrm>
            <a:off x="221456" y="715537"/>
            <a:ext cx="1173713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Ground Vibration Test of an F-16 aircraft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a key process in assessing the structural integrity and dynamic behavior of the aircraft under various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Söhne"/>
              </a:rPr>
              <a:t>D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ummy payloads mounted at the wing tips. </a:t>
            </a: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Goal: understand how the </a:t>
            </a:r>
            <a:r>
              <a:rPr lang="en-US" dirty="0">
                <a:solidFill>
                  <a:srgbClr val="FF0000"/>
                </a:solidFill>
                <a:latin typeface="Söhne"/>
              </a:rPr>
              <a:t>aircraft responds to vibrations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Instrumentation: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shaker was attached beneath the right wing to generate input signals, and accelerometers used to measure vibrations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Söhne"/>
              </a:rPr>
              <a:t>Nonlinearities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due to mounting interfaces of the two payloads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5C43E00-B17D-BFBC-31D7-ECE03F420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825" y="3559878"/>
            <a:ext cx="2822600" cy="210423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DDF61B7-2316-69D1-6B30-97A07DC7C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3834986"/>
            <a:ext cx="2447683" cy="183576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44FD0E-EAAF-E52F-5525-206027BE2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021" y="4305711"/>
            <a:ext cx="2225407" cy="18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7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448638" y="2767729"/>
            <a:ext cx="11743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39A2E06-C761-51B1-2749-2B9873E20A15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Exercise description: F-16 Ground Vibration Test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7F18A51-5CF5-CD79-86D0-52C20D318935}"/>
              </a:ext>
            </a:extLst>
          </p:cNvPr>
          <p:cNvSpPr txBox="1"/>
          <p:nvPr/>
        </p:nvSpPr>
        <p:spPr>
          <a:xfrm>
            <a:off x="345282" y="763162"/>
            <a:ext cx="98559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Inputs: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voltage measured at the output of the signal generator amplifier, acting as a reference input,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ctual force provided by the shaker and measured by an impedance head at the excitation location.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Outputs: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acceleration signals measured at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800" b="0" i="0" u="none" strike="noStrike" baseline="0" dirty="0">
                <a:latin typeface="CMR12"/>
              </a:rPr>
              <a:t>at the excitation location,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MR12"/>
              </a:rPr>
              <a:t>o</a:t>
            </a:r>
            <a:r>
              <a:rPr lang="en-US" sz="1800" b="0" i="0" u="none" strike="noStrike" baseline="0" dirty="0">
                <a:latin typeface="CMR12"/>
              </a:rPr>
              <a:t>n the right wing next to the interface,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MR12"/>
              </a:rPr>
              <a:t>o</a:t>
            </a:r>
            <a:r>
              <a:rPr lang="en-US" sz="1800" b="0" i="0" u="none" strike="noStrike" baseline="0" dirty="0">
                <a:latin typeface="CMR12"/>
              </a:rPr>
              <a:t>n the payload next to </a:t>
            </a:r>
            <a:r>
              <a:rPr lang="en-GB" sz="1800" b="0" i="0" u="none" strike="noStrike" baseline="0" dirty="0">
                <a:latin typeface="CMR12"/>
              </a:rPr>
              <a:t>the interface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C929A81-12BD-3197-436F-747E10A6B9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833"/>
          <a:stretch/>
        </p:blipFill>
        <p:spPr>
          <a:xfrm>
            <a:off x="9994200" y="728105"/>
            <a:ext cx="1995743" cy="20295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56D6CB2-CD95-E777-3FDD-DCA931AF9C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000"/>
          <a:stretch/>
        </p:blipFill>
        <p:spPr>
          <a:xfrm>
            <a:off x="10022774" y="2724169"/>
            <a:ext cx="1995743" cy="199574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A5397E6-1E66-F103-DFA9-B8960F84F407}"/>
              </a:ext>
            </a:extLst>
          </p:cNvPr>
          <p:cNvSpPr txBox="1"/>
          <p:nvPr/>
        </p:nvSpPr>
        <p:spPr>
          <a:xfrm>
            <a:off x="345280" y="3429554"/>
            <a:ext cx="10265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Models: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Three independent NARX models, one for each output (optional: unique model with 3 outputs)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Regressor for the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i-th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model</a:t>
            </a:r>
          </a:p>
          <a:p>
            <a:pPr lvl="1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4" name="Immagin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red}{z^1} = y_i(k-1), \ldots, y_i(k-na), u_1(k),  \ldots,  u_1(k-nb), u_2(k),  \ldots,  u_2(k-nb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4379543-869D-0A6C-893F-77C12B1B00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61" y="4389263"/>
            <a:ext cx="7737551" cy="272627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9495BC6-A192-15BE-04A6-716881D07BBB}"/>
              </a:ext>
            </a:extLst>
          </p:cNvPr>
          <p:cNvSpPr txBox="1"/>
          <p:nvPr/>
        </p:nvSpPr>
        <p:spPr>
          <a:xfrm>
            <a:off x="354805" y="4801154"/>
            <a:ext cx="102655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Performance: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Simulation in test data (also check one-step ahead prediction)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lvl="1"/>
            <a:endParaRPr lang="en-US" dirty="0">
              <a:solidFill>
                <a:srgbClr val="0D0D0D"/>
              </a:solidFill>
              <a:latin typeface="Söhne"/>
            </a:endParaRPr>
          </a:p>
          <a:p>
            <a:pPr lvl="1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>
              <a:buFont typeface="+mj-lt"/>
              <a:buAutoNum type="arabicPeriod" startAt="2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Metrics: RMSE and/or R2 coefficient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10" name="Immagine 9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dyel}{\hat{y_i}(k)}   = &amp;  f\big(\underset{\textcolor{red}{\hat{z}^1(k)}}{\underbrace{ \textcolor{dyel}{\hat{y_i}(k-1)}, \ldots, \textcolor{dyel}{\hat{y_i}(k-na)}, u_1(k),  \ldots,  u_1(k-nb), u_2(k),  \ldots,  u_2(k-nb)}}; W,b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FE3F964-0C65-D0F2-4746-8CFBBA208D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18" y="5497895"/>
            <a:ext cx="8856027" cy="6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1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1E186FA-1583-5C23-69D7-4848FDF3B0AD}"/>
                  </a:ext>
                </a:extLst>
              </p:cNvPr>
              <p:cNvSpPr txBox="1"/>
              <p:nvPr/>
            </p:nvSpPr>
            <p:spPr>
              <a:xfrm>
                <a:off x="1090550" y="1461247"/>
                <a:ext cx="733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1E186FA-1583-5C23-69D7-4848FDF3B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50" y="1461247"/>
                <a:ext cx="733425" cy="369332"/>
              </a:xfrm>
              <a:prstGeom prst="rect">
                <a:avLst/>
              </a:prstGeom>
              <a:blipFill>
                <a:blip r:embed="rId6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Recurrent Neural Networks (RNNs)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E86A722-AC86-04A0-A723-9B76886F8570}"/>
              </a:ext>
            </a:extLst>
          </p:cNvPr>
          <p:cNvSpPr txBox="1"/>
          <p:nvPr/>
        </p:nvSpPr>
        <p:spPr>
          <a:xfrm>
            <a:off x="261210" y="724231"/>
            <a:ext cx="1129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Architectures tailored to process 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time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series data and temporal information (audio, text, video, signals, etc. )</a:t>
            </a: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2A16272-8FC0-707E-ABD2-7CEC1648BFC5}"/>
              </a:ext>
            </a:extLst>
          </p:cNvPr>
          <p:cNvSpPr/>
          <p:nvPr/>
        </p:nvSpPr>
        <p:spPr>
          <a:xfrm>
            <a:off x="548630" y="3609975"/>
            <a:ext cx="880110" cy="8762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C3B526F-92CA-3BF6-9C14-E82FF0B509CB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988685" y="4486274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1C5ADFD-F859-294E-2A4E-FF63E2946812}"/>
              </a:ext>
            </a:extLst>
          </p:cNvPr>
          <p:cNvCxnSpPr>
            <a:cxnSpLocks/>
          </p:cNvCxnSpPr>
          <p:nvPr/>
        </p:nvCxnSpPr>
        <p:spPr>
          <a:xfrm flipV="1">
            <a:off x="967730" y="2859945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E54E42E6-A2CD-D7DB-0885-B6849F4FE4DE}"/>
              </a:ext>
            </a:extLst>
          </p:cNvPr>
          <p:cNvCxnSpPr>
            <a:cxnSpLocks/>
            <a:endCxn id="4" idx="5"/>
          </p:cNvCxnSpPr>
          <p:nvPr/>
        </p:nvCxnSpPr>
        <p:spPr>
          <a:xfrm rot="16200000" flipH="1">
            <a:off x="625250" y="3683341"/>
            <a:ext cx="1016241" cy="332962"/>
          </a:xfrm>
          <a:prstGeom prst="curvedConnector5">
            <a:avLst>
              <a:gd name="adj1" fmla="val -22418"/>
              <a:gd name="adj2" fmla="val 207366"/>
              <a:gd name="adj3" fmla="val 122495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4ECA975-7F7B-7AD2-E16F-C33969DB553B}"/>
              </a:ext>
            </a:extLst>
          </p:cNvPr>
          <p:cNvSpPr txBox="1"/>
          <p:nvPr/>
        </p:nvSpPr>
        <p:spPr>
          <a:xfrm>
            <a:off x="1057265" y="4972050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3BBC1D2-DFEA-5331-61BB-22F132570C48}"/>
              </a:ext>
            </a:extLst>
          </p:cNvPr>
          <p:cNvSpPr txBox="1"/>
          <p:nvPr/>
        </p:nvSpPr>
        <p:spPr>
          <a:xfrm>
            <a:off x="1174289" y="3364972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h(t)</a:t>
            </a:r>
          </a:p>
        </p:txBody>
      </p:sp>
      <p:pic>
        <p:nvPicPr>
          <p:cNvPr id="30" name="Immagine 29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(h(t-1), u(t); \red{W_f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D4C70AA-C0EF-B024-A68D-1E27B12403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11" y="5801386"/>
            <a:ext cx="2845986" cy="252530"/>
          </a:xfrm>
          <a:prstGeom prst="rect">
            <a:avLst/>
          </a:prstGeom>
        </p:spPr>
      </p:pic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640550D1-06CD-1977-7B37-36C87343C566}"/>
              </a:ext>
            </a:extLst>
          </p:cNvPr>
          <p:cNvSpPr txBox="1"/>
          <p:nvPr/>
        </p:nvSpPr>
        <p:spPr>
          <a:xfrm>
            <a:off x="11006236" y="4857600"/>
            <a:ext cx="123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</a:t>
            </a:r>
            <a:r>
              <a:rPr lang="en-GB" dirty="0" err="1"/>
              <a:t>t+N</a:t>
            </a:r>
            <a:r>
              <a:rPr lang="en-GB" dirty="0"/>
              <a:t>)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3573543C-F442-D5FF-1A51-281DD51181CC}"/>
              </a:ext>
            </a:extLst>
          </p:cNvPr>
          <p:cNvSpPr txBox="1"/>
          <p:nvPr/>
        </p:nvSpPr>
        <p:spPr>
          <a:xfrm>
            <a:off x="11107200" y="3175148"/>
            <a:ext cx="123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</a:t>
            </a:r>
            <a:r>
              <a:rPr lang="en-GB" dirty="0" err="1"/>
              <a:t>t+N</a:t>
            </a:r>
            <a:r>
              <a:rPr lang="en-GB" dirty="0"/>
              <a:t>)</a:t>
            </a:r>
          </a:p>
        </p:txBody>
      </p:sp>
      <p:sp>
        <p:nvSpPr>
          <p:cNvPr id="104" name="Freccia a destra 103">
            <a:extLst>
              <a:ext uri="{FF2B5EF4-FFF2-40B4-BE49-F238E27FC236}">
                <a16:creationId xmlns:a16="http://schemas.microsoft.com/office/drawing/2014/main" id="{1BF43C10-32AB-90FB-2EBB-560DAE8CFF67}"/>
              </a:ext>
            </a:extLst>
          </p:cNvPr>
          <p:cNvSpPr/>
          <p:nvPr/>
        </p:nvSpPr>
        <p:spPr>
          <a:xfrm>
            <a:off x="1933575" y="4019398"/>
            <a:ext cx="1164996" cy="24314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315997FA-A507-1218-31FA-189F6329305B}"/>
              </a:ext>
            </a:extLst>
          </p:cNvPr>
          <p:cNvSpPr txBox="1"/>
          <p:nvPr/>
        </p:nvSpPr>
        <p:spPr>
          <a:xfrm>
            <a:off x="2129564" y="3697030"/>
            <a:ext cx="78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unfold</a:t>
            </a:r>
          </a:p>
        </p:txBody>
      </p:sp>
      <p:pic>
        <p:nvPicPr>
          <p:cNvPr id="8" name="Immagine 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y(t) =  h(t) \red{W'_{ho}} + \red{b_{hy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9162720-6070-2419-47A6-A634AA94B0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1" y="6224504"/>
            <a:ext cx="2190632" cy="264763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69F39146-A439-A576-6596-9EDF3FC310D0}"/>
              </a:ext>
            </a:extLst>
          </p:cNvPr>
          <p:cNvSpPr/>
          <p:nvPr/>
        </p:nvSpPr>
        <p:spPr>
          <a:xfrm>
            <a:off x="522902" y="1979625"/>
            <a:ext cx="880110" cy="87629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24BF92B-A3D1-2CBB-C1F6-789CC7C19794}"/>
              </a:ext>
            </a:extLst>
          </p:cNvPr>
          <p:cNvCxnSpPr>
            <a:cxnSpLocks/>
          </p:cNvCxnSpPr>
          <p:nvPr/>
        </p:nvCxnSpPr>
        <p:spPr>
          <a:xfrm flipV="1">
            <a:off x="962957" y="1580358"/>
            <a:ext cx="0" cy="3992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EA88B6EE-3A8A-63F8-531C-A1867A0A9A5E}"/>
              </a:ext>
            </a:extLst>
          </p:cNvPr>
          <p:cNvGrpSpPr/>
          <p:nvPr/>
        </p:nvGrpSpPr>
        <p:grpSpPr>
          <a:xfrm>
            <a:off x="3060471" y="1395692"/>
            <a:ext cx="8928946" cy="3831240"/>
            <a:chOff x="3060471" y="1395692"/>
            <a:chExt cx="8928946" cy="38312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4D878792-7215-8E9B-9C9D-C8614352B9A7}"/>
                    </a:ext>
                  </a:extLst>
                </p:cNvPr>
                <p:cNvSpPr txBox="1"/>
                <p:nvPr/>
              </p:nvSpPr>
              <p:spPr>
                <a:xfrm>
                  <a:off x="4186335" y="1461247"/>
                  <a:ext cx="7334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4D878792-7215-8E9B-9C9D-C8614352B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6335" y="1461247"/>
                  <a:ext cx="733425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6667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CasellaDiTesto 47">
                  <a:extLst>
                    <a:ext uri="{FF2B5EF4-FFF2-40B4-BE49-F238E27FC236}">
                      <a16:creationId xmlns:a16="http://schemas.microsoft.com/office/drawing/2014/main" id="{D798EE4B-0D18-E84C-7AEF-5793F9A0CC95}"/>
                    </a:ext>
                  </a:extLst>
                </p:cNvPr>
                <p:cNvSpPr txBox="1"/>
                <p:nvPr/>
              </p:nvSpPr>
              <p:spPr>
                <a:xfrm>
                  <a:off x="6119327" y="1461247"/>
                  <a:ext cx="1063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8" name="CasellaDiTesto 47">
                  <a:extLst>
                    <a:ext uri="{FF2B5EF4-FFF2-40B4-BE49-F238E27FC236}">
                      <a16:creationId xmlns:a16="http://schemas.microsoft.com/office/drawing/2014/main" id="{D798EE4B-0D18-E84C-7AEF-5793F9A0CC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9327" y="1461247"/>
                  <a:ext cx="1063357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667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asellaDiTesto 48">
                  <a:extLst>
                    <a:ext uri="{FF2B5EF4-FFF2-40B4-BE49-F238E27FC236}">
                      <a16:creationId xmlns:a16="http://schemas.microsoft.com/office/drawing/2014/main" id="{40E28776-2631-34C7-8CDD-EA19296B5EF8}"/>
                    </a:ext>
                  </a:extLst>
                </p:cNvPr>
                <p:cNvSpPr txBox="1"/>
                <p:nvPr/>
              </p:nvSpPr>
              <p:spPr>
                <a:xfrm>
                  <a:off x="8048656" y="1461247"/>
                  <a:ext cx="1063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+2)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9" name="CasellaDiTesto 48">
                  <a:extLst>
                    <a:ext uri="{FF2B5EF4-FFF2-40B4-BE49-F238E27FC236}">
                      <a16:creationId xmlns:a16="http://schemas.microsoft.com/office/drawing/2014/main" id="{40E28776-2631-34C7-8CDD-EA19296B5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656" y="1461247"/>
                  <a:ext cx="1063357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C0C8F371-27F0-B4EE-5897-3E389137AE32}"/>
                    </a:ext>
                  </a:extLst>
                </p:cNvPr>
                <p:cNvSpPr txBox="1"/>
                <p:nvPr/>
              </p:nvSpPr>
              <p:spPr>
                <a:xfrm>
                  <a:off x="10926060" y="1461247"/>
                  <a:ext cx="1063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C0C8F371-27F0-B4EE-5897-3E389137A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6060" y="1461247"/>
                  <a:ext cx="1063357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6667" r="-571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64626EC8-D51F-6A26-FA2E-07C63CCE728B}"/>
                </a:ext>
              </a:extLst>
            </p:cNvPr>
            <p:cNvSpPr/>
            <p:nvPr/>
          </p:nvSpPr>
          <p:spPr>
            <a:xfrm>
              <a:off x="3677701" y="3552674"/>
              <a:ext cx="880110" cy="876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3517DC20-6EFB-F57C-F4D5-DEDAB1A1D52E}"/>
                </a:ext>
              </a:extLst>
            </p:cNvPr>
            <p:cNvCxnSpPr>
              <a:cxnSpLocks/>
              <a:endCxn id="39" idx="4"/>
            </p:cNvCxnSpPr>
            <p:nvPr/>
          </p:nvCxnSpPr>
          <p:spPr>
            <a:xfrm flipV="1">
              <a:off x="4117756" y="4428973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FFBB2995-0C87-CEF0-D66F-66A4415DD6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326" y="2802644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curvo 41">
              <a:extLst>
                <a:ext uri="{FF2B5EF4-FFF2-40B4-BE49-F238E27FC236}">
                  <a16:creationId xmlns:a16="http://schemas.microsoft.com/office/drawing/2014/main" id="{0FEF7F61-45BF-8B71-6FAE-48E38E1F9F39}"/>
                </a:ext>
              </a:extLst>
            </p:cNvPr>
            <p:cNvCxnSpPr>
              <a:cxnSpLocks/>
            </p:cNvCxnSpPr>
            <p:nvPr/>
          </p:nvCxnSpPr>
          <p:spPr>
            <a:xfrm>
              <a:off x="4433256" y="3687354"/>
              <a:ext cx="1308068" cy="546612"/>
            </a:xfrm>
            <a:prstGeom prst="curvedConnector4">
              <a:avLst>
                <a:gd name="adj1" fmla="val 45073"/>
                <a:gd name="adj2" fmla="val 14182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E8AC8375-E0CC-4BF3-397F-F74BC611F5D5}"/>
                </a:ext>
              </a:extLst>
            </p:cNvPr>
            <p:cNvSpPr txBox="1"/>
            <p:nvPr/>
          </p:nvSpPr>
          <p:spPr>
            <a:xfrm>
              <a:off x="4186336" y="4857600"/>
              <a:ext cx="733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u(t)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8C8AC95B-5B1B-C533-7FE9-0369F388F949}"/>
                </a:ext>
              </a:extLst>
            </p:cNvPr>
            <p:cNvSpPr txBox="1"/>
            <p:nvPr/>
          </p:nvSpPr>
          <p:spPr>
            <a:xfrm>
              <a:off x="4297886" y="3175148"/>
              <a:ext cx="971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h(t)</a:t>
              </a:r>
            </a:p>
          </p:txBody>
        </p:sp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3ED62660-B459-1379-4CE5-3E1EA37F52F7}"/>
                </a:ext>
              </a:extLst>
            </p:cNvPr>
            <p:cNvSpPr/>
            <p:nvPr/>
          </p:nvSpPr>
          <p:spPr>
            <a:xfrm>
              <a:off x="5601751" y="3485999"/>
              <a:ext cx="880110" cy="876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8" name="Connettore 2 57">
              <a:extLst>
                <a:ext uri="{FF2B5EF4-FFF2-40B4-BE49-F238E27FC236}">
                  <a16:creationId xmlns:a16="http://schemas.microsoft.com/office/drawing/2014/main" id="{FC01E6EC-EA3A-049C-B77D-AD37C4296EEB}"/>
                </a:ext>
              </a:extLst>
            </p:cNvPr>
            <p:cNvCxnSpPr>
              <a:cxnSpLocks/>
              <a:endCxn id="57" idx="4"/>
            </p:cNvCxnSpPr>
            <p:nvPr/>
          </p:nvCxnSpPr>
          <p:spPr>
            <a:xfrm flipV="1">
              <a:off x="6041806" y="4362298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2 58">
              <a:extLst>
                <a:ext uri="{FF2B5EF4-FFF2-40B4-BE49-F238E27FC236}">
                  <a16:creationId xmlns:a16="http://schemas.microsoft.com/office/drawing/2014/main" id="{3B9B3863-F128-6973-C21C-EEFDAE006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0376" y="2735969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7447476E-E173-3921-22C1-D688CF2E3EEA}"/>
                </a:ext>
              </a:extLst>
            </p:cNvPr>
            <p:cNvSpPr txBox="1"/>
            <p:nvPr/>
          </p:nvSpPr>
          <p:spPr>
            <a:xfrm>
              <a:off x="6110386" y="4857600"/>
              <a:ext cx="1233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u(t+1)</a:t>
              </a: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A7FD9752-D9C4-D1D2-7A70-40FDF180C82F}"/>
                </a:ext>
              </a:extLst>
            </p:cNvPr>
            <p:cNvSpPr txBox="1"/>
            <p:nvPr/>
          </p:nvSpPr>
          <p:spPr>
            <a:xfrm>
              <a:off x="6211351" y="3175148"/>
              <a:ext cx="971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h(t+1)</a:t>
              </a:r>
            </a:p>
          </p:txBody>
        </p:sp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C58904D5-38E1-17AE-B9CF-FEAD2CB56584}"/>
                </a:ext>
              </a:extLst>
            </p:cNvPr>
            <p:cNvSpPr/>
            <p:nvPr/>
          </p:nvSpPr>
          <p:spPr>
            <a:xfrm>
              <a:off x="7592476" y="3495524"/>
              <a:ext cx="880110" cy="876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8" name="Connettore 2 67">
              <a:extLst>
                <a:ext uri="{FF2B5EF4-FFF2-40B4-BE49-F238E27FC236}">
                  <a16:creationId xmlns:a16="http://schemas.microsoft.com/office/drawing/2014/main" id="{97848275-DF3B-85B4-FB5C-FFBED2B5887C}"/>
                </a:ext>
              </a:extLst>
            </p:cNvPr>
            <p:cNvCxnSpPr>
              <a:cxnSpLocks/>
              <a:endCxn id="67" idx="4"/>
            </p:cNvCxnSpPr>
            <p:nvPr/>
          </p:nvCxnSpPr>
          <p:spPr>
            <a:xfrm flipV="1">
              <a:off x="8032531" y="4371823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2 68">
              <a:extLst>
                <a:ext uri="{FF2B5EF4-FFF2-40B4-BE49-F238E27FC236}">
                  <a16:creationId xmlns:a16="http://schemas.microsoft.com/office/drawing/2014/main" id="{79BE9C7B-EF41-B03B-5050-647568220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1101" y="2745494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22E81641-5272-8C29-DCC0-AD4928D36A8A}"/>
                </a:ext>
              </a:extLst>
            </p:cNvPr>
            <p:cNvSpPr txBox="1"/>
            <p:nvPr/>
          </p:nvSpPr>
          <p:spPr>
            <a:xfrm>
              <a:off x="8101111" y="4857600"/>
              <a:ext cx="1233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u(t+2)</a:t>
              </a: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B0B09DE0-3F41-8D2F-8494-8ABC55B1E3CF}"/>
                </a:ext>
              </a:extLst>
            </p:cNvPr>
            <p:cNvSpPr txBox="1"/>
            <p:nvPr/>
          </p:nvSpPr>
          <p:spPr>
            <a:xfrm>
              <a:off x="8202076" y="3175148"/>
              <a:ext cx="971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h(t+2)</a:t>
              </a:r>
            </a:p>
          </p:txBody>
        </p:sp>
        <p:cxnSp>
          <p:nvCxnSpPr>
            <p:cNvPr id="75" name="Connettore curvo 74">
              <a:extLst>
                <a:ext uri="{FF2B5EF4-FFF2-40B4-BE49-F238E27FC236}">
                  <a16:creationId xmlns:a16="http://schemas.microsoft.com/office/drawing/2014/main" id="{2A136A9E-2015-3475-398E-55B459CAFADB}"/>
                </a:ext>
              </a:extLst>
            </p:cNvPr>
            <p:cNvCxnSpPr>
              <a:cxnSpLocks/>
            </p:cNvCxnSpPr>
            <p:nvPr/>
          </p:nvCxnSpPr>
          <p:spPr>
            <a:xfrm>
              <a:off x="6333703" y="3612821"/>
              <a:ext cx="1308068" cy="546612"/>
            </a:xfrm>
            <a:prstGeom prst="curvedConnector4">
              <a:avLst>
                <a:gd name="adj1" fmla="val 45073"/>
                <a:gd name="adj2" fmla="val 14182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e 75">
              <a:extLst>
                <a:ext uri="{FF2B5EF4-FFF2-40B4-BE49-F238E27FC236}">
                  <a16:creationId xmlns:a16="http://schemas.microsoft.com/office/drawing/2014/main" id="{50ED97A8-55E0-21CE-39B1-8108C3CA1B9E}"/>
                </a:ext>
              </a:extLst>
            </p:cNvPr>
            <p:cNvSpPr/>
            <p:nvPr/>
          </p:nvSpPr>
          <p:spPr>
            <a:xfrm>
              <a:off x="10497601" y="3438374"/>
              <a:ext cx="880110" cy="876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7" name="Connettore 2 76">
              <a:extLst>
                <a:ext uri="{FF2B5EF4-FFF2-40B4-BE49-F238E27FC236}">
                  <a16:creationId xmlns:a16="http://schemas.microsoft.com/office/drawing/2014/main" id="{3BA91153-D5AD-DA6C-2F17-6E86570AEEAB}"/>
                </a:ext>
              </a:extLst>
            </p:cNvPr>
            <p:cNvCxnSpPr>
              <a:cxnSpLocks/>
              <a:endCxn id="76" idx="4"/>
            </p:cNvCxnSpPr>
            <p:nvPr/>
          </p:nvCxnSpPr>
          <p:spPr>
            <a:xfrm flipV="1">
              <a:off x="10937656" y="4314673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2 77">
              <a:extLst>
                <a:ext uri="{FF2B5EF4-FFF2-40B4-BE49-F238E27FC236}">
                  <a16:creationId xmlns:a16="http://schemas.microsoft.com/office/drawing/2014/main" id="{12D02DFE-EFC4-19CA-C2B2-4D4E1FEC77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26226" y="2688344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curvo 82">
              <a:extLst>
                <a:ext uri="{FF2B5EF4-FFF2-40B4-BE49-F238E27FC236}">
                  <a16:creationId xmlns:a16="http://schemas.microsoft.com/office/drawing/2014/main" id="{A7AF59E9-01EB-52D0-2CF7-6C91388294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6003" y="4165891"/>
              <a:ext cx="390904" cy="20593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curvo 91">
              <a:extLst>
                <a:ext uri="{FF2B5EF4-FFF2-40B4-BE49-F238E27FC236}">
                  <a16:creationId xmlns:a16="http://schemas.microsoft.com/office/drawing/2014/main" id="{3C4350C3-6FE3-D34C-5C04-09C635874D7E}"/>
                </a:ext>
              </a:extLst>
            </p:cNvPr>
            <p:cNvCxnSpPr>
              <a:stCxn id="67" idx="7"/>
            </p:cNvCxnSpPr>
            <p:nvPr/>
          </p:nvCxnSpPr>
          <p:spPr>
            <a:xfrm>
              <a:off x="8416388" y="3662562"/>
              <a:ext cx="914400" cy="914400"/>
            </a:xfrm>
            <a:prstGeom prst="curved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asellaDiTesto 92">
              <a:extLst>
                <a:ext uri="{FF2B5EF4-FFF2-40B4-BE49-F238E27FC236}">
                  <a16:creationId xmlns:a16="http://schemas.microsoft.com/office/drawing/2014/main" id="{0AB02D5A-554E-5048-9DB9-38E432F9E7E1}"/>
                </a:ext>
              </a:extLst>
            </p:cNvPr>
            <p:cNvSpPr txBox="1"/>
            <p:nvPr/>
          </p:nvSpPr>
          <p:spPr>
            <a:xfrm>
              <a:off x="9555330" y="3933673"/>
              <a:ext cx="5048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sz="2400" dirty="0"/>
            </a:p>
            <a:p>
              <a:r>
                <a:rPr lang="en-GB" sz="2400" dirty="0">
                  <a:solidFill>
                    <a:schemeClr val="accent1"/>
                  </a:solidFill>
                </a:rPr>
                <a:t>…</a:t>
              </a:r>
            </a:p>
          </p:txBody>
        </p:sp>
        <p:sp>
          <p:nvSpPr>
            <p:cNvPr id="94" name="CasellaDiTesto 93">
              <a:extLst>
                <a:ext uri="{FF2B5EF4-FFF2-40B4-BE49-F238E27FC236}">
                  <a16:creationId xmlns:a16="http://schemas.microsoft.com/office/drawing/2014/main" id="{05571CFE-6D91-8DAF-62CB-617FE2711DE8}"/>
                </a:ext>
              </a:extLst>
            </p:cNvPr>
            <p:cNvSpPr txBox="1"/>
            <p:nvPr/>
          </p:nvSpPr>
          <p:spPr>
            <a:xfrm>
              <a:off x="3060471" y="4431116"/>
              <a:ext cx="971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h(t-1)</a:t>
              </a:r>
            </a:p>
          </p:txBody>
        </p:sp>
        <p:cxnSp>
          <p:nvCxnSpPr>
            <p:cNvPr id="96" name="Connettore curvo 95">
              <a:extLst>
                <a:ext uri="{FF2B5EF4-FFF2-40B4-BE49-F238E27FC236}">
                  <a16:creationId xmlns:a16="http://schemas.microsoft.com/office/drawing/2014/main" id="{6FEAA616-596B-C9B3-A47F-926BEA882F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7580" y="4280342"/>
              <a:ext cx="390904" cy="20593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DE18B94B-5B44-EB7C-6C7B-DE25CCF7024B}"/>
                </a:ext>
              </a:extLst>
            </p:cNvPr>
            <p:cNvSpPr/>
            <p:nvPr/>
          </p:nvSpPr>
          <p:spPr>
            <a:xfrm>
              <a:off x="3651050" y="1923783"/>
              <a:ext cx="880110" cy="8762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09229898-D8B9-2EF2-C41E-054D60668C93}"/>
                </a:ext>
              </a:extLst>
            </p:cNvPr>
            <p:cNvSpPr/>
            <p:nvPr/>
          </p:nvSpPr>
          <p:spPr>
            <a:xfrm>
              <a:off x="5580051" y="1857108"/>
              <a:ext cx="880110" cy="8762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9DFDE361-A8FB-FB99-3C1E-ED57F8F96992}"/>
                </a:ext>
              </a:extLst>
            </p:cNvPr>
            <p:cNvSpPr/>
            <p:nvPr/>
          </p:nvSpPr>
          <p:spPr>
            <a:xfrm>
              <a:off x="7608601" y="1856301"/>
              <a:ext cx="880110" cy="8762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756BD4B5-9EA9-870E-ECCE-864F78E6F955}"/>
                </a:ext>
              </a:extLst>
            </p:cNvPr>
            <p:cNvSpPr/>
            <p:nvPr/>
          </p:nvSpPr>
          <p:spPr>
            <a:xfrm>
              <a:off x="10465986" y="1798649"/>
              <a:ext cx="880110" cy="8762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AA02F85A-27B8-B044-6878-60DE18CD0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7318" y="1522899"/>
              <a:ext cx="0" cy="3992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ABFECBF1-EACE-7E32-3B65-26B01598C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1326" y="1455432"/>
              <a:ext cx="0" cy="3992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2 21">
              <a:extLst>
                <a:ext uri="{FF2B5EF4-FFF2-40B4-BE49-F238E27FC236}">
                  <a16:creationId xmlns:a16="http://schemas.microsoft.com/office/drawing/2014/main" id="{B7761C0B-DF5F-18A4-C0CA-316C39276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9707" y="1463464"/>
              <a:ext cx="0" cy="3992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992B886C-4D06-BF96-D829-DEC13769F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6041" y="1395692"/>
              <a:ext cx="0" cy="3992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Immagine 3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sum_{i=1}^{N} \left\|\hat{y}(t+i) - y(t+i)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508B253-127B-E83A-CE4B-D7FC9666F8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21" y="5662868"/>
            <a:ext cx="3058321" cy="705161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244E2622-D2FA-C051-A4E2-7DD81FCBD7AB}"/>
              </a:ext>
            </a:extLst>
          </p:cNvPr>
          <p:cNvSpPr/>
          <p:nvPr/>
        </p:nvSpPr>
        <p:spPr>
          <a:xfrm>
            <a:off x="5269220" y="6224504"/>
            <a:ext cx="472104" cy="24798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3741AC0-209C-F9A6-7C33-CBE184F03AA6}"/>
              </a:ext>
            </a:extLst>
          </p:cNvPr>
          <p:cNvCxnSpPr>
            <a:cxnSpLocks/>
          </p:cNvCxnSpPr>
          <p:nvPr/>
        </p:nvCxnSpPr>
        <p:spPr>
          <a:xfrm flipH="1" flipV="1">
            <a:off x="5841036" y="6340810"/>
            <a:ext cx="1238250" cy="87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F29B8E4-4C22-E8C5-DE78-D2D21264F6D5}"/>
              </a:ext>
            </a:extLst>
          </p:cNvPr>
          <p:cNvSpPr txBox="1"/>
          <p:nvPr/>
        </p:nvSpPr>
        <p:spPr>
          <a:xfrm>
            <a:off x="7182684" y="6288865"/>
            <a:ext cx="287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or skip some initial samples </a:t>
            </a:r>
          </a:p>
        </p:txBody>
      </p:sp>
    </p:spTree>
    <p:extLst>
      <p:ext uri="{BB962C8B-B14F-4D97-AF65-F5344CB8AC3E}">
        <p14:creationId xmlns:p14="http://schemas.microsoft.com/office/powerpoint/2010/main" val="41296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2" grpId="0"/>
      <p:bldP spid="104" grpId="0" animBg="1"/>
      <p:bldP spid="105" grpId="0"/>
      <p:bldP spid="14" grpId="0" animBg="1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Creating training data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7ABB296-1862-33DA-140C-0632159C2725}"/>
              </a:ext>
            </a:extLst>
          </p:cNvPr>
          <p:cNvSpPr txBox="1"/>
          <p:nvPr/>
        </p:nvSpPr>
        <p:spPr>
          <a:xfrm>
            <a:off x="261210" y="829006"/>
            <a:ext cx="1203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Given an input/output sequence of length N,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you can unfold the network up to N steps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(you simulate N-step time ahead)</a:t>
            </a: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B5FA9FC-FCE0-1C32-EB4F-5D0E6D6A44D8}"/>
              </a:ext>
            </a:extLst>
          </p:cNvPr>
          <p:cNvSpPr txBox="1"/>
          <p:nvPr/>
        </p:nvSpPr>
        <p:spPr>
          <a:xfrm>
            <a:off x="261210" y="2641580"/>
            <a:ext cx="112926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… or we can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split the </a:t>
            </a:r>
            <a:r>
              <a:rPr lang="en-US" dirty="0">
                <a:solidFill>
                  <a:srgbClr val="FF0000"/>
                </a:solidFill>
                <a:latin typeface="Söhne"/>
              </a:rPr>
              <a:t>sequence into shorter sub-sequences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(overlapped or not) of length L&lt;&lt;N, and thus create </a:t>
            </a:r>
            <a:r>
              <a:rPr lang="en-US" dirty="0">
                <a:latin typeface="Söhne"/>
              </a:rPr>
              <a:t>batch of sub-sequences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. </a:t>
            </a:r>
            <a:r>
              <a:rPr lang="en-US" dirty="0">
                <a:solidFill>
                  <a:srgbClr val="FF0000"/>
                </a:solidFill>
                <a:latin typeface="Söhne"/>
              </a:rPr>
              <a:t>Network is unfolded for L steps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(when you train, you predict L-step time ahead)</a:t>
            </a: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89" name="Immagine 8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frac{1}{N} \sum_{t=1}^{N} \left\|\hat{y}(t) - y(t)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13B57D9D-4CA9-5B4B-AFAB-82248180D3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81" y="1353224"/>
            <a:ext cx="2619670" cy="701666"/>
          </a:xfrm>
          <a:prstGeom prst="rect">
            <a:avLst/>
          </a:prstGeom>
        </p:spPr>
      </p:pic>
      <p:pic>
        <p:nvPicPr>
          <p:cNvPr id="91" name="Immagine 9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^{(q)} = \frac{1}{L} \sum_{i=1}^{L} \left\|\hat{y}(t_q+i) - y(t_q+i)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53E62560-5C56-8A65-E176-8A48390C15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1" y="3565736"/>
            <a:ext cx="3792318" cy="705161"/>
          </a:xfrm>
          <a:prstGeom prst="rect">
            <a:avLst/>
          </a:prstGeom>
        </p:spPr>
      </p:pic>
      <p:pic>
        <p:nvPicPr>
          <p:cNvPr id="97" name="Immagine 9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frac{1}{Q} \sum_{q=1}^{Q} \mathcal{L}^{(q)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C8869E4-0246-8B34-7F5C-BDFCDFBA44B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1" y="4492202"/>
            <a:ext cx="1554501" cy="747978"/>
          </a:xfrm>
          <a:prstGeom prst="rect">
            <a:avLst/>
          </a:prstGeom>
        </p:spPr>
      </p:pic>
      <p:pic>
        <p:nvPicPr>
          <p:cNvPr id="70" name="Immagine 69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54E35EF-F027-96CB-8056-6ABA916309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593760"/>
            <a:ext cx="4248929" cy="28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6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7EC68D-63E8-98B6-4742-C38CFD54117A}"/>
                  </a:ext>
                </a:extLst>
              </p:cNvPr>
              <p:cNvSpPr txBox="1"/>
              <p:nvPr/>
            </p:nvSpPr>
            <p:spPr>
              <a:xfrm>
                <a:off x="1636054" y="772502"/>
                <a:ext cx="530457" cy="259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7EC68D-63E8-98B6-4742-C38CFD541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054" y="772502"/>
                <a:ext cx="530457" cy="259632"/>
              </a:xfrm>
              <a:prstGeom prst="rect">
                <a:avLst/>
              </a:prstGeom>
              <a:blipFill>
                <a:blip r:embed="rId3"/>
                <a:stretch>
                  <a:fillRect t="-9524" r="-17241" b="-61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175D555-4B7D-B325-182B-95D678A246E2}"/>
                  </a:ext>
                </a:extLst>
              </p:cNvPr>
              <p:cNvSpPr txBox="1"/>
              <p:nvPr/>
            </p:nvSpPr>
            <p:spPr>
              <a:xfrm>
                <a:off x="3050547" y="772502"/>
                <a:ext cx="1201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175D555-4B7D-B325-182B-95D678A24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547" y="772502"/>
                <a:ext cx="1201613" cy="369332"/>
              </a:xfrm>
              <a:prstGeom prst="rect">
                <a:avLst/>
              </a:prstGeom>
              <a:blipFill>
                <a:blip r:embed="rId4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69FA63A-DA77-1F7E-AC2A-E9818AA0904F}"/>
                  </a:ext>
                </a:extLst>
              </p:cNvPr>
              <p:cNvSpPr txBox="1"/>
              <p:nvPr/>
            </p:nvSpPr>
            <p:spPr>
              <a:xfrm>
                <a:off x="4446344" y="772502"/>
                <a:ext cx="1177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+2)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69FA63A-DA77-1F7E-AC2A-E9818AA09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344" y="772502"/>
                <a:ext cx="1177657" cy="369332"/>
              </a:xfrm>
              <a:prstGeom prst="rect">
                <a:avLst/>
              </a:prstGeom>
              <a:blipFill>
                <a:blip r:embed="rId5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F4D00FA-1802-5716-AA53-F0574048998C}"/>
                  </a:ext>
                </a:extLst>
              </p:cNvPr>
              <p:cNvSpPr txBox="1"/>
              <p:nvPr/>
            </p:nvSpPr>
            <p:spPr>
              <a:xfrm>
                <a:off x="6489506" y="772502"/>
                <a:ext cx="12016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F4D00FA-1802-5716-AA53-F05740489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06" y="772502"/>
                <a:ext cx="1201614" cy="369332"/>
              </a:xfrm>
              <a:prstGeom prst="rect">
                <a:avLst/>
              </a:prstGeom>
              <a:blipFill>
                <a:blip r:embed="rId6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e 8">
            <a:extLst>
              <a:ext uri="{FF2B5EF4-FFF2-40B4-BE49-F238E27FC236}">
                <a16:creationId xmlns:a16="http://schemas.microsoft.com/office/drawing/2014/main" id="{B1D0EA6E-1C9E-7956-A3CC-3D7E8E590779}"/>
              </a:ext>
            </a:extLst>
          </p:cNvPr>
          <p:cNvSpPr/>
          <p:nvPr/>
        </p:nvSpPr>
        <p:spPr>
          <a:xfrm>
            <a:off x="1304937" y="5373942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06667CE-65B0-D5AC-AA3B-D7A8D905E729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1623211" y="5989960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0ED892D5-E29B-20B3-95C3-C77B0E5F3F5E}"/>
              </a:ext>
            </a:extLst>
          </p:cNvPr>
          <p:cNvCxnSpPr>
            <a:cxnSpLocks/>
          </p:cNvCxnSpPr>
          <p:nvPr/>
        </p:nvCxnSpPr>
        <p:spPr>
          <a:xfrm flipV="1">
            <a:off x="1614944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CD6A3638-C415-98B1-C34A-869828DA6C85}"/>
              </a:ext>
            </a:extLst>
          </p:cNvPr>
          <p:cNvCxnSpPr>
            <a:cxnSpLocks/>
          </p:cNvCxnSpPr>
          <p:nvPr/>
        </p:nvCxnSpPr>
        <p:spPr>
          <a:xfrm>
            <a:off x="1851400" y="546861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A3F4A75-A9ED-BCB1-D0E4-8BD3C16EE56D}"/>
              </a:ext>
            </a:extLst>
          </p:cNvPr>
          <p:cNvSpPr txBox="1"/>
          <p:nvPr/>
        </p:nvSpPr>
        <p:spPr>
          <a:xfrm>
            <a:off x="1672812" y="6220155"/>
            <a:ext cx="530457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8EE62AFA-70A9-43A6-C63B-317CAFBCB9C4}"/>
              </a:ext>
            </a:extLst>
          </p:cNvPr>
          <p:cNvSpPr/>
          <p:nvPr/>
        </p:nvSpPr>
        <p:spPr>
          <a:xfrm>
            <a:off x="2696526" y="5327071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3F1A18D5-6FE1-55DA-87B4-BFB20DB7FD52}"/>
              </a:ext>
            </a:extLst>
          </p:cNvPr>
          <p:cNvCxnSpPr>
            <a:cxnSpLocks/>
            <a:endCxn id="23" idx="4"/>
          </p:cNvCxnSpPr>
          <p:nvPr/>
        </p:nvCxnSpPr>
        <p:spPr>
          <a:xfrm flipV="1">
            <a:off x="3014800" y="5943089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F835C3D-4ECF-D9A7-9C5C-FBBDA9D0A097}"/>
              </a:ext>
            </a:extLst>
          </p:cNvPr>
          <p:cNvCxnSpPr>
            <a:cxnSpLocks/>
          </p:cNvCxnSpPr>
          <p:nvPr/>
        </p:nvCxnSpPr>
        <p:spPr>
          <a:xfrm flipV="1">
            <a:off x="3006533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73EFEC8-E6ED-2282-1972-0A915E85455C}"/>
              </a:ext>
            </a:extLst>
          </p:cNvPr>
          <p:cNvSpPr txBox="1"/>
          <p:nvPr/>
        </p:nvSpPr>
        <p:spPr>
          <a:xfrm>
            <a:off x="3064401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u(t+1)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E5587CEA-CD4B-C0A6-8B26-20151AD219CC}"/>
              </a:ext>
            </a:extLst>
          </p:cNvPr>
          <p:cNvSpPr/>
          <p:nvPr/>
        </p:nvSpPr>
        <p:spPr>
          <a:xfrm>
            <a:off x="4136338" y="5333767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B81771DF-C952-C83F-3A46-A10564EFC41F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4454612" y="5949785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DAA5697-0FC3-0AF8-9C00-34022021247C}"/>
              </a:ext>
            </a:extLst>
          </p:cNvPr>
          <p:cNvSpPr txBox="1"/>
          <p:nvPr/>
        </p:nvSpPr>
        <p:spPr>
          <a:xfrm>
            <a:off x="4504213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u(t+2)</a:t>
            </a:r>
          </a:p>
        </p:txBody>
      </p: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B7981AED-CE43-3F28-6033-F3EA51B85562}"/>
              </a:ext>
            </a:extLst>
          </p:cNvPr>
          <p:cNvCxnSpPr>
            <a:cxnSpLocks/>
          </p:cNvCxnSpPr>
          <p:nvPr/>
        </p:nvCxnSpPr>
        <p:spPr>
          <a:xfrm>
            <a:off x="3225917" y="541622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B22C2DC9-C0EB-803A-DBA5-1DDAFD387EA7}"/>
              </a:ext>
            </a:extLst>
          </p:cNvPr>
          <p:cNvSpPr/>
          <p:nvPr/>
        </p:nvSpPr>
        <p:spPr>
          <a:xfrm>
            <a:off x="6237499" y="5293592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D274A3E3-134E-5963-5B23-375C2F17363C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6555773" y="5909610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4E21A79-4349-D129-D4FD-0FA16DBD9349}"/>
              </a:ext>
            </a:extLst>
          </p:cNvPr>
          <p:cNvCxnSpPr>
            <a:cxnSpLocks/>
          </p:cNvCxnSpPr>
          <p:nvPr/>
        </p:nvCxnSpPr>
        <p:spPr>
          <a:xfrm flipV="1">
            <a:off x="6547506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curvo 39">
            <a:extLst>
              <a:ext uri="{FF2B5EF4-FFF2-40B4-BE49-F238E27FC236}">
                <a16:creationId xmlns:a16="http://schemas.microsoft.com/office/drawing/2014/main" id="{C978EC2D-C56F-528B-9CC6-C349BE3DEC61}"/>
              </a:ext>
            </a:extLst>
          </p:cNvPr>
          <p:cNvCxnSpPr>
            <a:cxnSpLocks/>
          </p:cNvCxnSpPr>
          <p:nvPr/>
        </p:nvCxnSpPr>
        <p:spPr>
          <a:xfrm flipV="1">
            <a:off x="6033830" y="5805019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69949907-95B6-42B7-7A8F-49A4F3DA2B80}"/>
              </a:ext>
            </a:extLst>
          </p:cNvPr>
          <p:cNvCxnSpPr>
            <a:stCxn id="30" idx="7"/>
          </p:cNvCxnSpPr>
          <p:nvPr/>
        </p:nvCxnSpPr>
        <p:spPr>
          <a:xfrm>
            <a:off x="4732240" y="5451191"/>
            <a:ext cx="661349" cy="642802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AE6620FA-A605-C136-B163-C595037A7E4B}"/>
              </a:ext>
            </a:extLst>
          </p:cNvPr>
          <p:cNvSpPr txBox="1"/>
          <p:nvPr/>
        </p:nvSpPr>
        <p:spPr>
          <a:xfrm>
            <a:off x="5555992" y="564177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0EECC3E6-8A6A-D92C-3D4A-716F6E79C4B7}"/>
              </a:ext>
            </a:extLst>
          </p:cNvPr>
          <p:cNvCxnSpPr>
            <a:cxnSpLocks/>
          </p:cNvCxnSpPr>
          <p:nvPr/>
        </p:nvCxnSpPr>
        <p:spPr>
          <a:xfrm flipV="1">
            <a:off x="1087871" y="5885476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e 44">
            <a:extLst>
              <a:ext uri="{FF2B5EF4-FFF2-40B4-BE49-F238E27FC236}">
                <a16:creationId xmlns:a16="http://schemas.microsoft.com/office/drawing/2014/main" id="{8421945D-2121-6985-5809-63916BD9766A}"/>
              </a:ext>
            </a:extLst>
          </p:cNvPr>
          <p:cNvSpPr/>
          <p:nvPr/>
        </p:nvSpPr>
        <p:spPr>
          <a:xfrm>
            <a:off x="1285661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F59D62A3-EC04-95CC-4BE5-89E868CE7725}"/>
              </a:ext>
            </a:extLst>
          </p:cNvPr>
          <p:cNvSpPr/>
          <p:nvPr/>
        </p:nvSpPr>
        <p:spPr>
          <a:xfrm>
            <a:off x="2670671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E662B7CD-82F1-66F7-E9D0-C10E7452E9C9}"/>
              </a:ext>
            </a:extLst>
          </p:cNvPr>
          <p:cNvSpPr/>
          <p:nvPr/>
        </p:nvSpPr>
        <p:spPr>
          <a:xfrm>
            <a:off x="4137840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E068CB8F-2F13-64B7-044B-B2A97933F66B}"/>
              </a:ext>
            </a:extLst>
          </p:cNvPr>
          <p:cNvSpPr/>
          <p:nvPr/>
        </p:nvSpPr>
        <p:spPr>
          <a:xfrm>
            <a:off x="6204473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9BB78E08-3C0A-265B-420A-594425D014BB}"/>
              </a:ext>
            </a:extLst>
          </p:cNvPr>
          <p:cNvCxnSpPr>
            <a:cxnSpLocks/>
          </p:cNvCxnSpPr>
          <p:nvPr/>
        </p:nvCxnSpPr>
        <p:spPr>
          <a:xfrm flipV="1">
            <a:off x="1601197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61E0798B-1D59-7C43-5EB6-14A369002B68}"/>
              </a:ext>
            </a:extLst>
          </p:cNvPr>
          <p:cNvCxnSpPr>
            <a:cxnSpLocks/>
          </p:cNvCxnSpPr>
          <p:nvPr/>
        </p:nvCxnSpPr>
        <p:spPr>
          <a:xfrm flipV="1">
            <a:off x="2982595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C2639F12-733C-1C55-EB8A-1E1E74AE3FB8}"/>
              </a:ext>
            </a:extLst>
          </p:cNvPr>
          <p:cNvCxnSpPr>
            <a:cxnSpLocks/>
          </p:cNvCxnSpPr>
          <p:nvPr/>
        </p:nvCxnSpPr>
        <p:spPr>
          <a:xfrm flipV="1">
            <a:off x="4456875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42C189F0-EF6B-F000-DF26-C9664535E561}"/>
              </a:ext>
            </a:extLst>
          </p:cNvPr>
          <p:cNvCxnSpPr>
            <a:cxnSpLocks/>
          </p:cNvCxnSpPr>
          <p:nvPr/>
        </p:nvCxnSpPr>
        <p:spPr>
          <a:xfrm flipV="1">
            <a:off x="6522747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BB0C4E40-5359-E0EE-82EA-D92464B0D38B}"/>
              </a:ext>
            </a:extLst>
          </p:cNvPr>
          <p:cNvSpPr/>
          <p:nvPr/>
        </p:nvSpPr>
        <p:spPr>
          <a:xfrm>
            <a:off x="1304937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Connettore curvo 55">
            <a:extLst>
              <a:ext uri="{FF2B5EF4-FFF2-40B4-BE49-F238E27FC236}">
                <a16:creationId xmlns:a16="http://schemas.microsoft.com/office/drawing/2014/main" id="{15714CD2-946A-2CF2-78CF-36BAE4FC7830}"/>
              </a:ext>
            </a:extLst>
          </p:cNvPr>
          <p:cNvCxnSpPr>
            <a:cxnSpLocks/>
          </p:cNvCxnSpPr>
          <p:nvPr/>
        </p:nvCxnSpPr>
        <p:spPr>
          <a:xfrm>
            <a:off x="1851400" y="431736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A9926AC5-40E9-2CB3-CE26-0B8AC09FB736}"/>
              </a:ext>
            </a:extLst>
          </p:cNvPr>
          <p:cNvSpPr/>
          <p:nvPr/>
        </p:nvSpPr>
        <p:spPr>
          <a:xfrm>
            <a:off x="2696526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CB44E34D-1202-8940-514E-0C0AB1A76279}"/>
              </a:ext>
            </a:extLst>
          </p:cNvPr>
          <p:cNvSpPr/>
          <p:nvPr/>
        </p:nvSpPr>
        <p:spPr>
          <a:xfrm>
            <a:off x="4136338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EBAEF4C6-EE3F-4D97-7402-7274D1BFC8EE}"/>
              </a:ext>
            </a:extLst>
          </p:cNvPr>
          <p:cNvCxnSpPr>
            <a:cxnSpLocks/>
          </p:cNvCxnSpPr>
          <p:nvPr/>
        </p:nvCxnSpPr>
        <p:spPr>
          <a:xfrm flipV="1">
            <a:off x="4454612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curvo 68">
            <a:extLst>
              <a:ext uri="{FF2B5EF4-FFF2-40B4-BE49-F238E27FC236}">
                <a16:creationId xmlns:a16="http://schemas.microsoft.com/office/drawing/2014/main" id="{4C2EAFC1-C6E2-A0C6-BF31-BF29E6A80AB2}"/>
              </a:ext>
            </a:extLst>
          </p:cNvPr>
          <p:cNvCxnSpPr>
            <a:cxnSpLocks/>
          </p:cNvCxnSpPr>
          <p:nvPr/>
        </p:nvCxnSpPr>
        <p:spPr>
          <a:xfrm>
            <a:off x="3225917" y="426496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e 69">
            <a:extLst>
              <a:ext uri="{FF2B5EF4-FFF2-40B4-BE49-F238E27FC236}">
                <a16:creationId xmlns:a16="http://schemas.microsoft.com/office/drawing/2014/main" id="{2454338D-8959-341D-781F-C8FF44B1933F}"/>
              </a:ext>
            </a:extLst>
          </p:cNvPr>
          <p:cNvSpPr/>
          <p:nvPr/>
        </p:nvSpPr>
        <p:spPr>
          <a:xfrm>
            <a:off x="6237499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3" name="Connettore curvo 72">
            <a:extLst>
              <a:ext uri="{FF2B5EF4-FFF2-40B4-BE49-F238E27FC236}">
                <a16:creationId xmlns:a16="http://schemas.microsoft.com/office/drawing/2014/main" id="{6CBCAFE0-6E37-E4C7-F48D-52993A2B4304}"/>
              </a:ext>
            </a:extLst>
          </p:cNvPr>
          <p:cNvCxnSpPr>
            <a:cxnSpLocks/>
          </p:cNvCxnSpPr>
          <p:nvPr/>
        </p:nvCxnSpPr>
        <p:spPr>
          <a:xfrm flipV="1">
            <a:off x="6033830" y="4653764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curvo 73">
            <a:extLst>
              <a:ext uri="{FF2B5EF4-FFF2-40B4-BE49-F238E27FC236}">
                <a16:creationId xmlns:a16="http://schemas.microsoft.com/office/drawing/2014/main" id="{66AA88A0-B8E6-FAB2-A02F-1B52A3EC85A3}"/>
              </a:ext>
            </a:extLst>
          </p:cNvPr>
          <p:cNvCxnSpPr>
            <a:stCxn id="64" idx="7"/>
          </p:cNvCxnSpPr>
          <p:nvPr/>
        </p:nvCxnSpPr>
        <p:spPr>
          <a:xfrm rot="16200000" flipH="1">
            <a:off x="4721709" y="4250538"/>
            <a:ext cx="629837" cy="713922"/>
          </a:xfrm>
          <a:prstGeom prst="curvedConnector4">
            <a:avLst>
              <a:gd name="adj1" fmla="val -36295"/>
              <a:gd name="adj2" fmla="val 565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7106D374-46B5-D888-AFBE-7AD3E5472365}"/>
              </a:ext>
            </a:extLst>
          </p:cNvPr>
          <p:cNvSpPr txBox="1"/>
          <p:nvPr/>
        </p:nvSpPr>
        <p:spPr>
          <a:xfrm>
            <a:off x="5555992" y="432859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77" name="Connettore curvo 76">
            <a:extLst>
              <a:ext uri="{FF2B5EF4-FFF2-40B4-BE49-F238E27FC236}">
                <a16:creationId xmlns:a16="http://schemas.microsoft.com/office/drawing/2014/main" id="{AD268A17-E8A0-B27F-88E0-AF60EF000BF2}"/>
              </a:ext>
            </a:extLst>
          </p:cNvPr>
          <p:cNvCxnSpPr>
            <a:cxnSpLocks/>
          </p:cNvCxnSpPr>
          <p:nvPr/>
        </p:nvCxnSpPr>
        <p:spPr>
          <a:xfrm flipV="1">
            <a:off x="1087871" y="4734221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e 77">
            <a:extLst>
              <a:ext uri="{FF2B5EF4-FFF2-40B4-BE49-F238E27FC236}">
                <a16:creationId xmlns:a16="http://schemas.microsoft.com/office/drawing/2014/main" id="{78C6AAFC-C863-9E66-E381-CE3B77063062}"/>
              </a:ext>
            </a:extLst>
          </p:cNvPr>
          <p:cNvSpPr/>
          <p:nvPr/>
        </p:nvSpPr>
        <p:spPr>
          <a:xfrm>
            <a:off x="1304937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B5F720E8-CEFB-2B5E-F89B-BEF39104EE12}"/>
              </a:ext>
            </a:extLst>
          </p:cNvPr>
          <p:cNvCxnSpPr>
            <a:cxnSpLocks/>
          </p:cNvCxnSpPr>
          <p:nvPr/>
        </p:nvCxnSpPr>
        <p:spPr>
          <a:xfrm flipV="1">
            <a:off x="1614944" y="185647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curvo 79">
            <a:extLst>
              <a:ext uri="{FF2B5EF4-FFF2-40B4-BE49-F238E27FC236}">
                <a16:creationId xmlns:a16="http://schemas.microsoft.com/office/drawing/2014/main" id="{02A7662B-6D65-CC89-7A98-004F462D9BF8}"/>
              </a:ext>
            </a:extLst>
          </p:cNvPr>
          <p:cNvCxnSpPr>
            <a:cxnSpLocks/>
          </p:cNvCxnSpPr>
          <p:nvPr/>
        </p:nvCxnSpPr>
        <p:spPr>
          <a:xfrm>
            <a:off x="1851400" y="244792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84470CE4-48CE-E5C1-89B3-D1BF3EAE5C70}"/>
              </a:ext>
            </a:extLst>
          </p:cNvPr>
          <p:cNvSpPr/>
          <p:nvPr/>
        </p:nvSpPr>
        <p:spPr>
          <a:xfrm>
            <a:off x="2696526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359A3340-EE77-9301-A72E-E1C1497B282B}"/>
              </a:ext>
            </a:extLst>
          </p:cNvPr>
          <p:cNvCxnSpPr>
            <a:cxnSpLocks/>
          </p:cNvCxnSpPr>
          <p:nvPr/>
        </p:nvCxnSpPr>
        <p:spPr>
          <a:xfrm flipV="1">
            <a:off x="3006533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e 82">
            <a:extLst>
              <a:ext uri="{FF2B5EF4-FFF2-40B4-BE49-F238E27FC236}">
                <a16:creationId xmlns:a16="http://schemas.microsoft.com/office/drawing/2014/main" id="{5025E6A1-5E46-1CBA-DDCD-1307886E16B4}"/>
              </a:ext>
            </a:extLst>
          </p:cNvPr>
          <p:cNvSpPr/>
          <p:nvPr/>
        </p:nvSpPr>
        <p:spPr>
          <a:xfrm>
            <a:off x="4136338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4" name="Connettore 2 83">
            <a:extLst>
              <a:ext uri="{FF2B5EF4-FFF2-40B4-BE49-F238E27FC236}">
                <a16:creationId xmlns:a16="http://schemas.microsoft.com/office/drawing/2014/main" id="{8B13A5DB-3CA0-7FA2-BDCA-7AB94E61597A}"/>
              </a:ext>
            </a:extLst>
          </p:cNvPr>
          <p:cNvCxnSpPr>
            <a:cxnSpLocks/>
          </p:cNvCxnSpPr>
          <p:nvPr/>
        </p:nvCxnSpPr>
        <p:spPr>
          <a:xfrm flipV="1">
            <a:off x="4446345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curvo 84">
            <a:extLst>
              <a:ext uri="{FF2B5EF4-FFF2-40B4-BE49-F238E27FC236}">
                <a16:creationId xmlns:a16="http://schemas.microsoft.com/office/drawing/2014/main" id="{BCB4B77D-A800-2537-EA0B-32049572B8A7}"/>
              </a:ext>
            </a:extLst>
          </p:cNvPr>
          <p:cNvCxnSpPr>
            <a:cxnSpLocks/>
          </p:cNvCxnSpPr>
          <p:nvPr/>
        </p:nvCxnSpPr>
        <p:spPr>
          <a:xfrm>
            <a:off x="3215757" y="239552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e 85">
            <a:extLst>
              <a:ext uri="{FF2B5EF4-FFF2-40B4-BE49-F238E27FC236}">
                <a16:creationId xmlns:a16="http://schemas.microsoft.com/office/drawing/2014/main" id="{FB31463F-57E0-0B42-8091-4CAC569CD41C}"/>
              </a:ext>
            </a:extLst>
          </p:cNvPr>
          <p:cNvSpPr/>
          <p:nvPr/>
        </p:nvSpPr>
        <p:spPr>
          <a:xfrm>
            <a:off x="6237499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7" name="Connettore curvo 86">
            <a:extLst>
              <a:ext uri="{FF2B5EF4-FFF2-40B4-BE49-F238E27FC236}">
                <a16:creationId xmlns:a16="http://schemas.microsoft.com/office/drawing/2014/main" id="{F9A2CB5C-CD92-43D7-B249-DE2CB90D2DF1}"/>
              </a:ext>
            </a:extLst>
          </p:cNvPr>
          <p:cNvCxnSpPr>
            <a:cxnSpLocks/>
          </p:cNvCxnSpPr>
          <p:nvPr/>
        </p:nvCxnSpPr>
        <p:spPr>
          <a:xfrm flipV="1">
            <a:off x="6003350" y="2784324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79778581-148F-7203-2D28-66787FFE3CDF}"/>
              </a:ext>
            </a:extLst>
          </p:cNvPr>
          <p:cNvCxnSpPr>
            <a:stCxn id="83" idx="7"/>
          </p:cNvCxnSpPr>
          <p:nvPr/>
        </p:nvCxnSpPr>
        <p:spPr>
          <a:xfrm rot="16200000" flipH="1">
            <a:off x="4721709" y="2411579"/>
            <a:ext cx="629836" cy="713921"/>
          </a:xfrm>
          <a:prstGeom prst="curvedConnector4">
            <a:avLst>
              <a:gd name="adj1" fmla="val -36295"/>
              <a:gd name="adj2" fmla="val 565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B24DBAC6-F825-403D-E4BD-1A7C77CA683B}"/>
              </a:ext>
            </a:extLst>
          </p:cNvPr>
          <p:cNvSpPr txBox="1"/>
          <p:nvPr/>
        </p:nvSpPr>
        <p:spPr>
          <a:xfrm>
            <a:off x="5555992" y="245915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90" name="Connettore curvo 89">
            <a:extLst>
              <a:ext uri="{FF2B5EF4-FFF2-40B4-BE49-F238E27FC236}">
                <a16:creationId xmlns:a16="http://schemas.microsoft.com/office/drawing/2014/main" id="{DF2F3444-7681-A0C5-41A3-603B84E19077}"/>
              </a:ext>
            </a:extLst>
          </p:cNvPr>
          <p:cNvCxnSpPr>
            <a:cxnSpLocks/>
          </p:cNvCxnSpPr>
          <p:nvPr/>
        </p:nvCxnSpPr>
        <p:spPr>
          <a:xfrm flipV="1">
            <a:off x="1087871" y="2864781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0BCD7F15-04FE-E9FA-519D-999A724D2663}"/>
              </a:ext>
            </a:extLst>
          </p:cNvPr>
          <p:cNvCxnSpPr>
            <a:cxnSpLocks/>
          </p:cNvCxnSpPr>
          <p:nvPr/>
        </p:nvCxnSpPr>
        <p:spPr>
          <a:xfrm flipV="1">
            <a:off x="6547506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2F2424BF-92C7-F12E-8189-DDBD1987922C}"/>
              </a:ext>
            </a:extLst>
          </p:cNvPr>
          <p:cNvCxnSpPr>
            <a:cxnSpLocks/>
          </p:cNvCxnSpPr>
          <p:nvPr/>
        </p:nvCxnSpPr>
        <p:spPr>
          <a:xfrm flipV="1">
            <a:off x="3006533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C7528D9D-2705-3AAE-3099-C2167EFFCE42}"/>
              </a:ext>
            </a:extLst>
          </p:cNvPr>
          <p:cNvCxnSpPr>
            <a:cxnSpLocks/>
          </p:cNvCxnSpPr>
          <p:nvPr/>
        </p:nvCxnSpPr>
        <p:spPr>
          <a:xfrm flipV="1">
            <a:off x="4454612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22298B0C-7800-CCAA-3569-931ABB7BA6E2}"/>
              </a:ext>
            </a:extLst>
          </p:cNvPr>
          <p:cNvCxnSpPr>
            <a:cxnSpLocks/>
          </p:cNvCxnSpPr>
          <p:nvPr/>
        </p:nvCxnSpPr>
        <p:spPr>
          <a:xfrm flipV="1">
            <a:off x="1614944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9466FD11-3353-5EC8-A5D1-87979B9C9F51}"/>
              </a:ext>
            </a:extLst>
          </p:cNvPr>
          <p:cNvCxnSpPr>
            <a:cxnSpLocks/>
          </p:cNvCxnSpPr>
          <p:nvPr/>
        </p:nvCxnSpPr>
        <p:spPr>
          <a:xfrm flipV="1">
            <a:off x="6547506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9A09EE08-05B4-08C3-C37A-FBDF3D97E18B}"/>
              </a:ext>
            </a:extLst>
          </p:cNvPr>
          <p:cNvCxnSpPr>
            <a:cxnSpLocks/>
          </p:cNvCxnSpPr>
          <p:nvPr/>
        </p:nvCxnSpPr>
        <p:spPr>
          <a:xfrm flipV="1">
            <a:off x="1614944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A799D370-DF67-937D-94BB-9C9B84353626}"/>
              </a:ext>
            </a:extLst>
          </p:cNvPr>
          <p:cNvCxnSpPr>
            <a:cxnSpLocks/>
          </p:cNvCxnSpPr>
          <p:nvPr/>
        </p:nvCxnSpPr>
        <p:spPr>
          <a:xfrm flipV="1">
            <a:off x="3006533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774D6403-5967-7638-37F9-093A7FA5B801}"/>
              </a:ext>
            </a:extLst>
          </p:cNvPr>
          <p:cNvCxnSpPr>
            <a:cxnSpLocks/>
          </p:cNvCxnSpPr>
          <p:nvPr/>
        </p:nvCxnSpPr>
        <p:spPr>
          <a:xfrm flipV="1">
            <a:off x="4454612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9E9A3CFF-0E7E-CBF4-D412-2DE2848AA5D5}"/>
              </a:ext>
            </a:extLst>
          </p:cNvPr>
          <p:cNvCxnSpPr>
            <a:cxnSpLocks/>
          </p:cNvCxnSpPr>
          <p:nvPr/>
        </p:nvCxnSpPr>
        <p:spPr>
          <a:xfrm flipV="1">
            <a:off x="6547506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6E892699-E6A0-0852-485B-7F44A0E7CF27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Multi-layer RNN</a:t>
            </a: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A3376D07-F390-4720-984F-C859E602CC46}"/>
              </a:ext>
            </a:extLst>
          </p:cNvPr>
          <p:cNvSpPr txBox="1"/>
          <p:nvPr/>
        </p:nvSpPr>
        <p:spPr>
          <a:xfrm>
            <a:off x="134990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7E1103BE-BB6F-6430-9714-AA69C846FC6C}"/>
              </a:ext>
            </a:extLst>
          </p:cNvPr>
          <p:cNvSpPr txBox="1"/>
          <p:nvPr/>
        </p:nvSpPr>
        <p:spPr>
          <a:xfrm>
            <a:off x="274862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4184E08F-BF90-141C-CDDB-733637694C4C}"/>
              </a:ext>
            </a:extLst>
          </p:cNvPr>
          <p:cNvSpPr txBox="1"/>
          <p:nvPr/>
        </p:nvSpPr>
        <p:spPr>
          <a:xfrm>
            <a:off x="420486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9" name="CasellaDiTesto 108">
            <a:extLst>
              <a:ext uri="{FF2B5EF4-FFF2-40B4-BE49-F238E27FC236}">
                <a16:creationId xmlns:a16="http://schemas.microsoft.com/office/drawing/2014/main" id="{68ED7663-5FD7-F9AD-954D-AAEC1B940198}"/>
              </a:ext>
            </a:extLst>
          </p:cNvPr>
          <p:cNvSpPr txBox="1"/>
          <p:nvPr/>
        </p:nvSpPr>
        <p:spPr>
          <a:xfrm>
            <a:off x="6261355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10" name="CasellaDiTesto 109">
            <a:extLst>
              <a:ext uri="{FF2B5EF4-FFF2-40B4-BE49-F238E27FC236}">
                <a16:creationId xmlns:a16="http://schemas.microsoft.com/office/drawing/2014/main" id="{B89967CC-A785-0875-74A8-1B6620829025}"/>
              </a:ext>
            </a:extLst>
          </p:cNvPr>
          <p:cNvSpPr txBox="1"/>
          <p:nvPr/>
        </p:nvSpPr>
        <p:spPr>
          <a:xfrm>
            <a:off x="8317842" y="3349132"/>
            <a:ext cx="3179329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Hidden states of a layer are also inputs of the next layer</a:t>
            </a:r>
          </a:p>
        </p:txBody>
      </p:sp>
      <p:sp>
        <p:nvSpPr>
          <p:cNvPr id="111" name="CasellaDiTesto 110">
            <a:extLst>
              <a:ext uri="{FF2B5EF4-FFF2-40B4-BE49-F238E27FC236}">
                <a16:creationId xmlns:a16="http://schemas.microsoft.com/office/drawing/2014/main" id="{B6DB941B-AB33-D6CF-455F-202EB0392D77}"/>
              </a:ext>
            </a:extLst>
          </p:cNvPr>
          <p:cNvSpPr txBox="1"/>
          <p:nvPr/>
        </p:nvSpPr>
        <p:spPr>
          <a:xfrm>
            <a:off x="4503210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u(t+2)</a:t>
            </a:r>
          </a:p>
        </p:txBody>
      </p:sp>
      <p:sp>
        <p:nvSpPr>
          <p:cNvPr id="112" name="CasellaDiTesto 111">
            <a:extLst>
              <a:ext uri="{FF2B5EF4-FFF2-40B4-BE49-F238E27FC236}">
                <a16:creationId xmlns:a16="http://schemas.microsoft.com/office/drawing/2014/main" id="{1AEC2042-E58C-DA7A-4FAF-C7B5175329A2}"/>
              </a:ext>
            </a:extLst>
          </p:cNvPr>
          <p:cNvSpPr txBox="1"/>
          <p:nvPr/>
        </p:nvSpPr>
        <p:spPr>
          <a:xfrm>
            <a:off x="6606628" y="6226201"/>
            <a:ext cx="8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</a:t>
            </a:r>
            <a:r>
              <a:rPr lang="en-GB" dirty="0" err="1"/>
              <a:t>t+N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1019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7EC68D-63E8-98B6-4742-C38CFD54117A}"/>
                  </a:ext>
                </a:extLst>
              </p:cNvPr>
              <p:cNvSpPr txBox="1"/>
              <p:nvPr/>
            </p:nvSpPr>
            <p:spPr>
              <a:xfrm>
                <a:off x="1636054" y="772502"/>
                <a:ext cx="530457" cy="259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7EC68D-63E8-98B6-4742-C38CFD541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054" y="772502"/>
                <a:ext cx="530457" cy="259632"/>
              </a:xfrm>
              <a:prstGeom prst="rect">
                <a:avLst/>
              </a:prstGeom>
              <a:blipFill>
                <a:blip r:embed="rId3"/>
                <a:stretch>
                  <a:fillRect t="-9524" r="-17241" b="-61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175D555-4B7D-B325-182B-95D678A246E2}"/>
                  </a:ext>
                </a:extLst>
              </p:cNvPr>
              <p:cNvSpPr txBox="1"/>
              <p:nvPr/>
            </p:nvSpPr>
            <p:spPr>
              <a:xfrm>
                <a:off x="3050547" y="772502"/>
                <a:ext cx="1201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175D555-4B7D-B325-182B-95D678A24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547" y="772502"/>
                <a:ext cx="1201613" cy="369332"/>
              </a:xfrm>
              <a:prstGeom prst="rect">
                <a:avLst/>
              </a:prstGeom>
              <a:blipFill>
                <a:blip r:embed="rId4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69FA63A-DA77-1F7E-AC2A-E9818AA0904F}"/>
                  </a:ext>
                </a:extLst>
              </p:cNvPr>
              <p:cNvSpPr txBox="1"/>
              <p:nvPr/>
            </p:nvSpPr>
            <p:spPr>
              <a:xfrm>
                <a:off x="4446344" y="772502"/>
                <a:ext cx="1177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+2)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69FA63A-DA77-1F7E-AC2A-E9818AA09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344" y="772502"/>
                <a:ext cx="1177657" cy="369332"/>
              </a:xfrm>
              <a:prstGeom prst="rect">
                <a:avLst/>
              </a:prstGeom>
              <a:blipFill>
                <a:blip r:embed="rId5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F4D00FA-1802-5716-AA53-F0574048998C}"/>
                  </a:ext>
                </a:extLst>
              </p:cNvPr>
              <p:cNvSpPr txBox="1"/>
              <p:nvPr/>
            </p:nvSpPr>
            <p:spPr>
              <a:xfrm>
                <a:off x="6489506" y="772502"/>
                <a:ext cx="12016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F4D00FA-1802-5716-AA53-F05740489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06" y="772502"/>
                <a:ext cx="1201614" cy="369332"/>
              </a:xfrm>
              <a:prstGeom prst="rect">
                <a:avLst/>
              </a:prstGeom>
              <a:blipFill>
                <a:blip r:embed="rId6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e 8">
            <a:extLst>
              <a:ext uri="{FF2B5EF4-FFF2-40B4-BE49-F238E27FC236}">
                <a16:creationId xmlns:a16="http://schemas.microsoft.com/office/drawing/2014/main" id="{B1D0EA6E-1C9E-7956-A3CC-3D7E8E590779}"/>
              </a:ext>
            </a:extLst>
          </p:cNvPr>
          <p:cNvSpPr/>
          <p:nvPr/>
        </p:nvSpPr>
        <p:spPr>
          <a:xfrm>
            <a:off x="1304937" y="5373942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06667CE-65B0-D5AC-AA3B-D7A8D905E729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1623211" y="5989960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0ED892D5-E29B-20B3-95C3-C77B0E5F3F5E}"/>
              </a:ext>
            </a:extLst>
          </p:cNvPr>
          <p:cNvCxnSpPr>
            <a:cxnSpLocks/>
          </p:cNvCxnSpPr>
          <p:nvPr/>
        </p:nvCxnSpPr>
        <p:spPr>
          <a:xfrm flipV="1">
            <a:off x="1614944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CD6A3638-C415-98B1-C34A-869828DA6C85}"/>
              </a:ext>
            </a:extLst>
          </p:cNvPr>
          <p:cNvCxnSpPr>
            <a:cxnSpLocks/>
          </p:cNvCxnSpPr>
          <p:nvPr/>
        </p:nvCxnSpPr>
        <p:spPr>
          <a:xfrm>
            <a:off x="1851400" y="546861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A3F4A75-A9ED-BCB1-D0E4-8BD3C16EE56D}"/>
              </a:ext>
            </a:extLst>
          </p:cNvPr>
          <p:cNvSpPr txBox="1"/>
          <p:nvPr/>
        </p:nvSpPr>
        <p:spPr>
          <a:xfrm>
            <a:off x="1672812" y="6220155"/>
            <a:ext cx="530457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8EE62AFA-70A9-43A6-C63B-317CAFBCB9C4}"/>
              </a:ext>
            </a:extLst>
          </p:cNvPr>
          <p:cNvSpPr/>
          <p:nvPr/>
        </p:nvSpPr>
        <p:spPr>
          <a:xfrm>
            <a:off x="2696526" y="5327071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3F1A18D5-6FE1-55DA-87B4-BFB20DB7FD52}"/>
              </a:ext>
            </a:extLst>
          </p:cNvPr>
          <p:cNvCxnSpPr>
            <a:cxnSpLocks/>
            <a:endCxn id="23" idx="4"/>
          </p:cNvCxnSpPr>
          <p:nvPr/>
        </p:nvCxnSpPr>
        <p:spPr>
          <a:xfrm flipV="1">
            <a:off x="3014800" y="5943089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F835C3D-4ECF-D9A7-9C5C-FBBDA9D0A097}"/>
              </a:ext>
            </a:extLst>
          </p:cNvPr>
          <p:cNvCxnSpPr>
            <a:cxnSpLocks/>
          </p:cNvCxnSpPr>
          <p:nvPr/>
        </p:nvCxnSpPr>
        <p:spPr>
          <a:xfrm flipV="1">
            <a:off x="3006533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73EFEC8-E6ED-2282-1972-0A915E85455C}"/>
              </a:ext>
            </a:extLst>
          </p:cNvPr>
          <p:cNvSpPr txBox="1"/>
          <p:nvPr/>
        </p:nvSpPr>
        <p:spPr>
          <a:xfrm>
            <a:off x="3064401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u(t+1)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E5587CEA-CD4B-C0A6-8B26-20151AD219CC}"/>
              </a:ext>
            </a:extLst>
          </p:cNvPr>
          <p:cNvSpPr/>
          <p:nvPr/>
        </p:nvSpPr>
        <p:spPr>
          <a:xfrm>
            <a:off x="4136338" y="5333767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B81771DF-C952-C83F-3A46-A10564EFC41F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4454612" y="5949785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DAA5697-0FC3-0AF8-9C00-34022021247C}"/>
              </a:ext>
            </a:extLst>
          </p:cNvPr>
          <p:cNvSpPr txBox="1"/>
          <p:nvPr/>
        </p:nvSpPr>
        <p:spPr>
          <a:xfrm>
            <a:off x="4504213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u(t+2)</a:t>
            </a:r>
          </a:p>
        </p:txBody>
      </p: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B7981AED-CE43-3F28-6033-F3EA51B85562}"/>
              </a:ext>
            </a:extLst>
          </p:cNvPr>
          <p:cNvCxnSpPr>
            <a:cxnSpLocks/>
          </p:cNvCxnSpPr>
          <p:nvPr/>
        </p:nvCxnSpPr>
        <p:spPr>
          <a:xfrm>
            <a:off x="3225917" y="541622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B22C2DC9-C0EB-803A-DBA5-1DDAFD387EA7}"/>
              </a:ext>
            </a:extLst>
          </p:cNvPr>
          <p:cNvSpPr/>
          <p:nvPr/>
        </p:nvSpPr>
        <p:spPr>
          <a:xfrm>
            <a:off x="6237499" y="5293592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D274A3E3-134E-5963-5B23-375C2F17363C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6555773" y="5909610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4E21A79-4349-D129-D4FD-0FA16DBD9349}"/>
              </a:ext>
            </a:extLst>
          </p:cNvPr>
          <p:cNvCxnSpPr>
            <a:cxnSpLocks/>
          </p:cNvCxnSpPr>
          <p:nvPr/>
        </p:nvCxnSpPr>
        <p:spPr>
          <a:xfrm flipV="1">
            <a:off x="6547506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curvo 39">
            <a:extLst>
              <a:ext uri="{FF2B5EF4-FFF2-40B4-BE49-F238E27FC236}">
                <a16:creationId xmlns:a16="http://schemas.microsoft.com/office/drawing/2014/main" id="{C978EC2D-C56F-528B-9CC6-C349BE3DEC61}"/>
              </a:ext>
            </a:extLst>
          </p:cNvPr>
          <p:cNvCxnSpPr>
            <a:cxnSpLocks/>
          </p:cNvCxnSpPr>
          <p:nvPr/>
        </p:nvCxnSpPr>
        <p:spPr>
          <a:xfrm flipV="1">
            <a:off x="6033830" y="5805019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69949907-95B6-42B7-7A8F-49A4F3DA2B80}"/>
              </a:ext>
            </a:extLst>
          </p:cNvPr>
          <p:cNvCxnSpPr>
            <a:stCxn id="30" idx="7"/>
          </p:cNvCxnSpPr>
          <p:nvPr/>
        </p:nvCxnSpPr>
        <p:spPr>
          <a:xfrm>
            <a:off x="4732240" y="5451191"/>
            <a:ext cx="661349" cy="642802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AE6620FA-A605-C136-B163-C595037A7E4B}"/>
              </a:ext>
            </a:extLst>
          </p:cNvPr>
          <p:cNvSpPr txBox="1"/>
          <p:nvPr/>
        </p:nvSpPr>
        <p:spPr>
          <a:xfrm>
            <a:off x="5555992" y="564177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0EECC3E6-8A6A-D92C-3D4A-716F6E79C4B7}"/>
              </a:ext>
            </a:extLst>
          </p:cNvPr>
          <p:cNvCxnSpPr>
            <a:cxnSpLocks/>
          </p:cNvCxnSpPr>
          <p:nvPr/>
        </p:nvCxnSpPr>
        <p:spPr>
          <a:xfrm flipV="1">
            <a:off x="1087871" y="5885476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e 44">
            <a:extLst>
              <a:ext uri="{FF2B5EF4-FFF2-40B4-BE49-F238E27FC236}">
                <a16:creationId xmlns:a16="http://schemas.microsoft.com/office/drawing/2014/main" id="{8421945D-2121-6985-5809-63916BD9766A}"/>
              </a:ext>
            </a:extLst>
          </p:cNvPr>
          <p:cNvSpPr/>
          <p:nvPr/>
        </p:nvSpPr>
        <p:spPr>
          <a:xfrm>
            <a:off x="1285661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F59D62A3-EC04-95CC-4BE5-89E868CE7725}"/>
              </a:ext>
            </a:extLst>
          </p:cNvPr>
          <p:cNvSpPr/>
          <p:nvPr/>
        </p:nvSpPr>
        <p:spPr>
          <a:xfrm>
            <a:off x="2670671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E662B7CD-82F1-66F7-E9D0-C10E7452E9C9}"/>
              </a:ext>
            </a:extLst>
          </p:cNvPr>
          <p:cNvSpPr/>
          <p:nvPr/>
        </p:nvSpPr>
        <p:spPr>
          <a:xfrm>
            <a:off x="4137840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E068CB8F-2F13-64B7-044B-B2A97933F66B}"/>
              </a:ext>
            </a:extLst>
          </p:cNvPr>
          <p:cNvSpPr/>
          <p:nvPr/>
        </p:nvSpPr>
        <p:spPr>
          <a:xfrm>
            <a:off x="6204473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9BB78E08-3C0A-265B-420A-594425D014BB}"/>
              </a:ext>
            </a:extLst>
          </p:cNvPr>
          <p:cNvCxnSpPr>
            <a:cxnSpLocks/>
          </p:cNvCxnSpPr>
          <p:nvPr/>
        </p:nvCxnSpPr>
        <p:spPr>
          <a:xfrm flipV="1">
            <a:off x="1601197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61E0798B-1D59-7C43-5EB6-14A369002B68}"/>
              </a:ext>
            </a:extLst>
          </p:cNvPr>
          <p:cNvCxnSpPr>
            <a:cxnSpLocks/>
          </p:cNvCxnSpPr>
          <p:nvPr/>
        </p:nvCxnSpPr>
        <p:spPr>
          <a:xfrm flipV="1">
            <a:off x="2982595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C2639F12-733C-1C55-EB8A-1E1E74AE3FB8}"/>
              </a:ext>
            </a:extLst>
          </p:cNvPr>
          <p:cNvCxnSpPr>
            <a:cxnSpLocks/>
          </p:cNvCxnSpPr>
          <p:nvPr/>
        </p:nvCxnSpPr>
        <p:spPr>
          <a:xfrm flipV="1">
            <a:off x="4456875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42C189F0-EF6B-F000-DF26-C9664535E561}"/>
              </a:ext>
            </a:extLst>
          </p:cNvPr>
          <p:cNvCxnSpPr>
            <a:cxnSpLocks/>
          </p:cNvCxnSpPr>
          <p:nvPr/>
        </p:nvCxnSpPr>
        <p:spPr>
          <a:xfrm flipV="1">
            <a:off x="6522747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BB0C4E40-5359-E0EE-82EA-D92464B0D38B}"/>
              </a:ext>
            </a:extLst>
          </p:cNvPr>
          <p:cNvSpPr/>
          <p:nvPr/>
        </p:nvSpPr>
        <p:spPr>
          <a:xfrm>
            <a:off x="1304937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Connettore curvo 55">
            <a:extLst>
              <a:ext uri="{FF2B5EF4-FFF2-40B4-BE49-F238E27FC236}">
                <a16:creationId xmlns:a16="http://schemas.microsoft.com/office/drawing/2014/main" id="{15714CD2-946A-2CF2-78CF-36BAE4FC7830}"/>
              </a:ext>
            </a:extLst>
          </p:cNvPr>
          <p:cNvCxnSpPr>
            <a:cxnSpLocks/>
          </p:cNvCxnSpPr>
          <p:nvPr/>
        </p:nvCxnSpPr>
        <p:spPr>
          <a:xfrm>
            <a:off x="1851400" y="431736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A9926AC5-40E9-2CB3-CE26-0B8AC09FB736}"/>
              </a:ext>
            </a:extLst>
          </p:cNvPr>
          <p:cNvSpPr/>
          <p:nvPr/>
        </p:nvSpPr>
        <p:spPr>
          <a:xfrm>
            <a:off x="2696526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CB44E34D-1202-8940-514E-0C0AB1A76279}"/>
              </a:ext>
            </a:extLst>
          </p:cNvPr>
          <p:cNvSpPr/>
          <p:nvPr/>
        </p:nvSpPr>
        <p:spPr>
          <a:xfrm>
            <a:off x="4136338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EBAEF4C6-EE3F-4D97-7402-7274D1BFC8EE}"/>
              </a:ext>
            </a:extLst>
          </p:cNvPr>
          <p:cNvCxnSpPr>
            <a:cxnSpLocks/>
          </p:cNvCxnSpPr>
          <p:nvPr/>
        </p:nvCxnSpPr>
        <p:spPr>
          <a:xfrm flipV="1">
            <a:off x="4454612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curvo 68">
            <a:extLst>
              <a:ext uri="{FF2B5EF4-FFF2-40B4-BE49-F238E27FC236}">
                <a16:creationId xmlns:a16="http://schemas.microsoft.com/office/drawing/2014/main" id="{4C2EAFC1-C6E2-A0C6-BF31-BF29E6A80AB2}"/>
              </a:ext>
            </a:extLst>
          </p:cNvPr>
          <p:cNvCxnSpPr>
            <a:cxnSpLocks/>
          </p:cNvCxnSpPr>
          <p:nvPr/>
        </p:nvCxnSpPr>
        <p:spPr>
          <a:xfrm>
            <a:off x="3225917" y="426496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e 69">
            <a:extLst>
              <a:ext uri="{FF2B5EF4-FFF2-40B4-BE49-F238E27FC236}">
                <a16:creationId xmlns:a16="http://schemas.microsoft.com/office/drawing/2014/main" id="{2454338D-8959-341D-781F-C8FF44B1933F}"/>
              </a:ext>
            </a:extLst>
          </p:cNvPr>
          <p:cNvSpPr/>
          <p:nvPr/>
        </p:nvSpPr>
        <p:spPr>
          <a:xfrm>
            <a:off x="6237499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3" name="Connettore curvo 72">
            <a:extLst>
              <a:ext uri="{FF2B5EF4-FFF2-40B4-BE49-F238E27FC236}">
                <a16:creationId xmlns:a16="http://schemas.microsoft.com/office/drawing/2014/main" id="{6CBCAFE0-6E37-E4C7-F48D-52993A2B4304}"/>
              </a:ext>
            </a:extLst>
          </p:cNvPr>
          <p:cNvCxnSpPr>
            <a:cxnSpLocks/>
          </p:cNvCxnSpPr>
          <p:nvPr/>
        </p:nvCxnSpPr>
        <p:spPr>
          <a:xfrm flipV="1">
            <a:off x="6033830" y="4653764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curvo 73">
            <a:extLst>
              <a:ext uri="{FF2B5EF4-FFF2-40B4-BE49-F238E27FC236}">
                <a16:creationId xmlns:a16="http://schemas.microsoft.com/office/drawing/2014/main" id="{66AA88A0-B8E6-FAB2-A02F-1B52A3EC85A3}"/>
              </a:ext>
            </a:extLst>
          </p:cNvPr>
          <p:cNvCxnSpPr>
            <a:stCxn id="64" idx="7"/>
          </p:cNvCxnSpPr>
          <p:nvPr/>
        </p:nvCxnSpPr>
        <p:spPr>
          <a:xfrm rot="16200000" flipH="1">
            <a:off x="4721709" y="4250538"/>
            <a:ext cx="629837" cy="713922"/>
          </a:xfrm>
          <a:prstGeom prst="curvedConnector4">
            <a:avLst>
              <a:gd name="adj1" fmla="val -36295"/>
              <a:gd name="adj2" fmla="val 565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7106D374-46B5-D888-AFBE-7AD3E5472365}"/>
              </a:ext>
            </a:extLst>
          </p:cNvPr>
          <p:cNvSpPr txBox="1"/>
          <p:nvPr/>
        </p:nvSpPr>
        <p:spPr>
          <a:xfrm>
            <a:off x="5555992" y="432859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77" name="Connettore curvo 76">
            <a:extLst>
              <a:ext uri="{FF2B5EF4-FFF2-40B4-BE49-F238E27FC236}">
                <a16:creationId xmlns:a16="http://schemas.microsoft.com/office/drawing/2014/main" id="{AD268A17-E8A0-B27F-88E0-AF60EF000BF2}"/>
              </a:ext>
            </a:extLst>
          </p:cNvPr>
          <p:cNvCxnSpPr>
            <a:cxnSpLocks/>
          </p:cNvCxnSpPr>
          <p:nvPr/>
        </p:nvCxnSpPr>
        <p:spPr>
          <a:xfrm flipV="1">
            <a:off x="1087871" y="4734221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e 77">
            <a:extLst>
              <a:ext uri="{FF2B5EF4-FFF2-40B4-BE49-F238E27FC236}">
                <a16:creationId xmlns:a16="http://schemas.microsoft.com/office/drawing/2014/main" id="{78C6AAFC-C863-9E66-E381-CE3B77063062}"/>
              </a:ext>
            </a:extLst>
          </p:cNvPr>
          <p:cNvSpPr/>
          <p:nvPr/>
        </p:nvSpPr>
        <p:spPr>
          <a:xfrm>
            <a:off x="1304937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B5F720E8-CEFB-2B5E-F89B-BEF39104EE12}"/>
              </a:ext>
            </a:extLst>
          </p:cNvPr>
          <p:cNvCxnSpPr>
            <a:cxnSpLocks/>
          </p:cNvCxnSpPr>
          <p:nvPr/>
        </p:nvCxnSpPr>
        <p:spPr>
          <a:xfrm flipV="1">
            <a:off x="1614944" y="185647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curvo 79">
            <a:extLst>
              <a:ext uri="{FF2B5EF4-FFF2-40B4-BE49-F238E27FC236}">
                <a16:creationId xmlns:a16="http://schemas.microsoft.com/office/drawing/2014/main" id="{02A7662B-6D65-CC89-7A98-004F462D9BF8}"/>
              </a:ext>
            </a:extLst>
          </p:cNvPr>
          <p:cNvCxnSpPr>
            <a:cxnSpLocks/>
          </p:cNvCxnSpPr>
          <p:nvPr/>
        </p:nvCxnSpPr>
        <p:spPr>
          <a:xfrm>
            <a:off x="1851400" y="244792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84470CE4-48CE-E5C1-89B3-D1BF3EAE5C70}"/>
              </a:ext>
            </a:extLst>
          </p:cNvPr>
          <p:cNvSpPr/>
          <p:nvPr/>
        </p:nvSpPr>
        <p:spPr>
          <a:xfrm>
            <a:off x="2696526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359A3340-EE77-9301-A72E-E1C1497B282B}"/>
              </a:ext>
            </a:extLst>
          </p:cNvPr>
          <p:cNvCxnSpPr>
            <a:cxnSpLocks/>
          </p:cNvCxnSpPr>
          <p:nvPr/>
        </p:nvCxnSpPr>
        <p:spPr>
          <a:xfrm flipV="1">
            <a:off x="3006533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e 82">
            <a:extLst>
              <a:ext uri="{FF2B5EF4-FFF2-40B4-BE49-F238E27FC236}">
                <a16:creationId xmlns:a16="http://schemas.microsoft.com/office/drawing/2014/main" id="{5025E6A1-5E46-1CBA-DDCD-1307886E16B4}"/>
              </a:ext>
            </a:extLst>
          </p:cNvPr>
          <p:cNvSpPr/>
          <p:nvPr/>
        </p:nvSpPr>
        <p:spPr>
          <a:xfrm>
            <a:off x="4136338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4" name="Connettore 2 83">
            <a:extLst>
              <a:ext uri="{FF2B5EF4-FFF2-40B4-BE49-F238E27FC236}">
                <a16:creationId xmlns:a16="http://schemas.microsoft.com/office/drawing/2014/main" id="{8B13A5DB-3CA0-7FA2-BDCA-7AB94E61597A}"/>
              </a:ext>
            </a:extLst>
          </p:cNvPr>
          <p:cNvCxnSpPr>
            <a:cxnSpLocks/>
          </p:cNvCxnSpPr>
          <p:nvPr/>
        </p:nvCxnSpPr>
        <p:spPr>
          <a:xfrm flipV="1">
            <a:off x="4446345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curvo 84">
            <a:extLst>
              <a:ext uri="{FF2B5EF4-FFF2-40B4-BE49-F238E27FC236}">
                <a16:creationId xmlns:a16="http://schemas.microsoft.com/office/drawing/2014/main" id="{BCB4B77D-A800-2537-EA0B-32049572B8A7}"/>
              </a:ext>
            </a:extLst>
          </p:cNvPr>
          <p:cNvCxnSpPr>
            <a:cxnSpLocks/>
          </p:cNvCxnSpPr>
          <p:nvPr/>
        </p:nvCxnSpPr>
        <p:spPr>
          <a:xfrm>
            <a:off x="3215757" y="239552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e 85">
            <a:extLst>
              <a:ext uri="{FF2B5EF4-FFF2-40B4-BE49-F238E27FC236}">
                <a16:creationId xmlns:a16="http://schemas.microsoft.com/office/drawing/2014/main" id="{FB31463F-57E0-0B42-8091-4CAC569CD41C}"/>
              </a:ext>
            </a:extLst>
          </p:cNvPr>
          <p:cNvSpPr/>
          <p:nvPr/>
        </p:nvSpPr>
        <p:spPr>
          <a:xfrm>
            <a:off x="6237499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7" name="Connettore curvo 86">
            <a:extLst>
              <a:ext uri="{FF2B5EF4-FFF2-40B4-BE49-F238E27FC236}">
                <a16:creationId xmlns:a16="http://schemas.microsoft.com/office/drawing/2014/main" id="{F9A2CB5C-CD92-43D7-B249-DE2CB90D2DF1}"/>
              </a:ext>
            </a:extLst>
          </p:cNvPr>
          <p:cNvCxnSpPr>
            <a:cxnSpLocks/>
          </p:cNvCxnSpPr>
          <p:nvPr/>
        </p:nvCxnSpPr>
        <p:spPr>
          <a:xfrm flipV="1">
            <a:off x="6003350" y="2784324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79778581-148F-7203-2D28-66787FFE3CDF}"/>
              </a:ext>
            </a:extLst>
          </p:cNvPr>
          <p:cNvCxnSpPr>
            <a:stCxn id="83" idx="7"/>
          </p:cNvCxnSpPr>
          <p:nvPr/>
        </p:nvCxnSpPr>
        <p:spPr>
          <a:xfrm rot="16200000" flipH="1">
            <a:off x="4721709" y="2411579"/>
            <a:ext cx="629836" cy="713921"/>
          </a:xfrm>
          <a:prstGeom prst="curvedConnector4">
            <a:avLst>
              <a:gd name="adj1" fmla="val -36295"/>
              <a:gd name="adj2" fmla="val 565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B24DBAC6-F825-403D-E4BD-1A7C77CA683B}"/>
              </a:ext>
            </a:extLst>
          </p:cNvPr>
          <p:cNvSpPr txBox="1"/>
          <p:nvPr/>
        </p:nvSpPr>
        <p:spPr>
          <a:xfrm>
            <a:off x="5555992" y="245915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90" name="Connettore curvo 89">
            <a:extLst>
              <a:ext uri="{FF2B5EF4-FFF2-40B4-BE49-F238E27FC236}">
                <a16:creationId xmlns:a16="http://schemas.microsoft.com/office/drawing/2014/main" id="{DF2F3444-7681-A0C5-41A3-603B84E19077}"/>
              </a:ext>
            </a:extLst>
          </p:cNvPr>
          <p:cNvCxnSpPr>
            <a:cxnSpLocks/>
          </p:cNvCxnSpPr>
          <p:nvPr/>
        </p:nvCxnSpPr>
        <p:spPr>
          <a:xfrm flipV="1">
            <a:off x="1087871" y="2864781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0BCD7F15-04FE-E9FA-519D-999A724D2663}"/>
              </a:ext>
            </a:extLst>
          </p:cNvPr>
          <p:cNvCxnSpPr>
            <a:cxnSpLocks/>
          </p:cNvCxnSpPr>
          <p:nvPr/>
        </p:nvCxnSpPr>
        <p:spPr>
          <a:xfrm flipV="1">
            <a:off x="6547506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2F2424BF-92C7-F12E-8189-DDBD1987922C}"/>
              </a:ext>
            </a:extLst>
          </p:cNvPr>
          <p:cNvCxnSpPr>
            <a:cxnSpLocks/>
          </p:cNvCxnSpPr>
          <p:nvPr/>
        </p:nvCxnSpPr>
        <p:spPr>
          <a:xfrm flipV="1">
            <a:off x="3006533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C7528D9D-2705-3AAE-3099-C2167EFFCE42}"/>
              </a:ext>
            </a:extLst>
          </p:cNvPr>
          <p:cNvCxnSpPr>
            <a:cxnSpLocks/>
          </p:cNvCxnSpPr>
          <p:nvPr/>
        </p:nvCxnSpPr>
        <p:spPr>
          <a:xfrm flipV="1">
            <a:off x="4454612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22298B0C-7800-CCAA-3569-931ABB7BA6E2}"/>
              </a:ext>
            </a:extLst>
          </p:cNvPr>
          <p:cNvCxnSpPr>
            <a:cxnSpLocks/>
          </p:cNvCxnSpPr>
          <p:nvPr/>
        </p:nvCxnSpPr>
        <p:spPr>
          <a:xfrm flipV="1">
            <a:off x="1614944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9466FD11-3353-5EC8-A5D1-87979B9C9F51}"/>
              </a:ext>
            </a:extLst>
          </p:cNvPr>
          <p:cNvCxnSpPr>
            <a:cxnSpLocks/>
          </p:cNvCxnSpPr>
          <p:nvPr/>
        </p:nvCxnSpPr>
        <p:spPr>
          <a:xfrm flipV="1">
            <a:off x="6547506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9A09EE08-05B4-08C3-C37A-FBDF3D97E18B}"/>
              </a:ext>
            </a:extLst>
          </p:cNvPr>
          <p:cNvCxnSpPr>
            <a:cxnSpLocks/>
          </p:cNvCxnSpPr>
          <p:nvPr/>
        </p:nvCxnSpPr>
        <p:spPr>
          <a:xfrm flipV="1">
            <a:off x="1614944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A799D370-DF67-937D-94BB-9C9B84353626}"/>
              </a:ext>
            </a:extLst>
          </p:cNvPr>
          <p:cNvCxnSpPr>
            <a:cxnSpLocks/>
          </p:cNvCxnSpPr>
          <p:nvPr/>
        </p:nvCxnSpPr>
        <p:spPr>
          <a:xfrm flipV="1">
            <a:off x="3006533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774D6403-5967-7638-37F9-093A7FA5B801}"/>
              </a:ext>
            </a:extLst>
          </p:cNvPr>
          <p:cNvCxnSpPr>
            <a:cxnSpLocks/>
          </p:cNvCxnSpPr>
          <p:nvPr/>
        </p:nvCxnSpPr>
        <p:spPr>
          <a:xfrm flipV="1">
            <a:off x="4454612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9E9A3CFF-0E7E-CBF4-D412-2DE2848AA5D5}"/>
              </a:ext>
            </a:extLst>
          </p:cNvPr>
          <p:cNvCxnSpPr>
            <a:cxnSpLocks/>
          </p:cNvCxnSpPr>
          <p:nvPr/>
        </p:nvCxnSpPr>
        <p:spPr>
          <a:xfrm flipV="1">
            <a:off x="6547506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6E892699-E6A0-0852-485B-7F44A0E7CF27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Bidirectional RNN</a:t>
            </a: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A3376D07-F390-4720-984F-C859E602CC46}"/>
              </a:ext>
            </a:extLst>
          </p:cNvPr>
          <p:cNvSpPr txBox="1"/>
          <p:nvPr/>
        </p:nvSpPr>
        <p:spPr>
          <a:xfrm>
            <a:off x="134990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7E1103BE-BB6F-6430-9714-AA69C846FC6C}"/>
              </a:ext>
            </a:extLst>
          </p:cNvPr>
          <p:cNvSpPr txBox="1"/>
          <p:nvPr/>
        </p:nvSpPr>
        <p:spPr>
          <a:xfrm>
            <a:off x="274862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4184E08F-BF90-141C-CDDB-733637694C4C}"/>
              </a:ext>
            </a:extLst>
          </p:cNvPr>
          <p:cNvSpPr txBox="1"/>
          <p:nvPr/>
        </p:nvSpPr>
        <p:spPr>
          <a:xfrm>
            <a:off x="420486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9" name="CasellaDiTesto 108">
            <a:extLst>
              <a:ext uri="{FF2B5EF4-FFF2-40B4-BE49-F238E27FC236}">
                <a16:creationId xmlns:a16="http://schemas.microsoft.com/office/drawing/2014/main" id="{68ED7663-5FD7-F9AD-954D-AAEC1B940198}"/>
              </a:ext>
            </a:extLst>
          </p:cNvPr>
          <p:cNvSpPr txBox="1"/>
          <p:nvPr/>
        </p:nvSpPr>
        <p:spPr>
          <a:xfrm>
            <a:off x="6261355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10" name="CasellaDiTesto 109">
            <a:extLst>
              <a:ext uri="{FF2B5EF4-FFF2-40B4-BE49-F238E27FC236}">
                <a16:creationId xmlns:a16="http://schemas.microsoft.com/office/drawing/2014/main" id="{B89967CC-A785-0875-74A8-1B6620829025}"/>
              </a:ext>
            </a:extLst>
          </p:cNvPr>
          <p:cNvSpPr txBox="1"/>
          <p:nvPr/>
        </p:nvSpPr>
        <p:spPr>
          <a:xfrm>
            <a:off x="8317842" y="3349132"/>
            <a:ext cx="3179329" cy="1015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Causality is lost. Might not  useful for prediction, but for tasks like smoothing</a:t>
            </a:r>
          </a:p>
        </p:txBody>
      </p:sp>
      <p:sp>
        <p:nvSpPr>
          <p:cNvPr id="111" name="CasellaDiTesto 110">
            <a:extLst>
              <a:ext uri="{FF2B5EF4-FFF2-40B4-BE49-F238E27FC236}">
                <a16:creationId xmlns:a16="http://schemas.microsoft.com/office/drawing/2014/main" id="{B6DB941B-AB33-D6CF-455F-202EB0392D77}"/>
              </a:ext>
            </a:extLst>
          </p:cNvPr>
          <p:cNvSpPr txBox="1"/>
          <p:nvPr/>
        </p:nvSpPr>
        <p:spPr>
          <a:xfrm>
            <a:off x="4503210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u(t+2)</a:t>
            </a:r>
          </a:p>
        </p:txBody>
      </p:sp>
      <p:sp>
        <p:nvSpPr>
          <p:cNvPr id="112" name="CasellaDiTesto 111">
            <a:extLst>
              <a:ext uri="{FF2B5EF4-FFF2-40B4-BE49-F238E27FC236}">
                <a16:creationId xmlns:a16="http://schemas.microsoft.com/office/drawing/2014/main" id="{1AEC2042-E58C-DA7A-4FAF-C7B5175329A2}"/>
              </a:ext>
            </a:extLst>
          </p:cNvPr>
          <p:cNvSpPr txBox="1"/>
          <p:nvPr/>
        </p:nvSpPr>
        <p:spPr>
          <a:xfrm>
            <a:off x="6606628" y="6226201"/>
            <a:ext cx="8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</a:t>
            </a:r>
            <a:r>
              <a:rPr lang="en-GB" dirty="0" err="1"/>
              <a:t>t+N</a:t>
            </a:r>
            <a:r>
              <a:rPr lang="en-GB" dirty="0"/>
              <a:t>)</a:t>
            </a:r>
          </a:p>
        </p:txBody>
      </p:sp>
      <p:cxnSp>
        <p:nvCxnSpPr>
          <p:cNvPr id="2" name="Connettore curvo 1">
            <a:extLst>
              <a:ext uri="{FF2B5EF4-FFF2-40B4-BE49-F238E27FC236}">
                <a16:creationId xmlns:a16="http://schemas.microsoft.com/office/drawing/2014/main" id="{550BAF1F-5E92-D6E0-E456-2545ADA44423}"/>
              </a:ext>
            </a:extLst>
          </p:cNvPr>
          <p:cNvCxnSpPr>
            <a:cxnSpLocks/>
          </p:cNvCxnSpPr>
          <p:nvPr/>
        </p:nvCxnSpPr>
        <p:spPr>
          <a:xfrm flipH="1" flipV="1">
            <a:off x="6856790" y="545957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curvo 3">
            <a:extLst>
              <a:ext uri="{FF2B5EF4-FFF2-40B4-BE49-F238E27FC236}">
                <a16:creationId xmlns:a16="http://schemas.microsoft.com/office/drawing/2014/main" id="{6330CF19-1107-711B-A761-E7E562560407}"/>
              </a:ext>
            </a:extLst>
          </p:cNvPr>
          <p:cNvCxnSpPr>
            <a:cxnSpLocks/>
          </p:cNvCxnSpPr>
          <p:nvPr/>
        </p:nvCxnSpPr>
        <p:spPr>
          <a:xfrm flipH="1" flipV="1">
            <a:off x="6856790" y="439277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curvo 5">
            <a:extLst>
              <a:ext uri="{FF2B5EF4-FFF2-40B4-BE49-F238E27FC236}">
                <a16:creationId xmlns:a16="http://schemas.microsoft.com/office/drawing/2014/main" id="{9F888F0C-4508-85A8-69F7-FA760D55EDFC}"/>
              </a:ext>
            </a:extLst>
          </p:cNvPr>
          <p:cNvCxnSpPr>
            <a:cxnSpLocks/>
          </p:cNvCxnSpPr>
          <p:nvPr/>
        </p:nvCxnSpPr>
        <p:spPr>
          <a:xfrm flipH="1" flipV="1">
            <a:off x="6856790" y="251317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curvo 10">
            <a:extLst>
              <a:ext uri="{FF2B5EF4-FFF2-40B4-BE49-F238E27FC236}">
                <a16:creationId xmlns:a16="http://schemas.microsoft.com/office/drawing/2014/main" id="{CD1E6A5F-1ED5-EABB-9427-1453B61D7A3B}"/>
              </a:ext>
            </a:extLst>
          </p:cNvPr>
          <p:cNvCxnSpPr>
            <a:cxnSpLocks/>
            <a:stCxn id="81" idx="5"/>
            <a:endCxn id="83" idx="3"/>
          </p:cNvCxnSpPr>
          <p:nvPr/>
        </p:nvCxnSpPr>
        <p:spPr>
          <a:xfrm rot="16200000" flipH="1">
            <a:off x="3734706" y="2394359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137E43C1-23ED-8542-AC7B-5168FF0449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24545" y="4243130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curvo 53">
            <a:extLst>
              <a:ext uri="{FF2B5EF4-FFF2-40B4-BE49-F238E27FC236}">
                <a16:creationId xmlns:a16="http://schemas.microsoft.com/office/drawing/2014/main" id="{1DCD7FAA-4207-CB83-CE05-889E87774DA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25640" y="5360937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curvo 54">
            <a:extLst>
              <a:ext uri="{FF2B5EF4-FFF2-40B4-BE49-F238E27FC236}">
                <a16:creationId xmlns:a16="http://schemas.microsoft.com/office/drawing/2014/main" id="{206C11B3-DA36-983B-C463-F91D447BF7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39879" y="4262984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curvo 56">
            <a:extLst>
              <a:ext uri="{FF2B5EF4-FFF2-40B4-BE49-F238E27FC236}">
                <a16:creationId xmlns:a16="http://schemas.microsoft.com/office/drawing/2014/main" id="{1BEA8313-9D70-1339-4241-1FD82A3244F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39879" y="2444486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curvo 57">
            <a:extLst>
              <a:ext uri="{FF2B5EF4-FFF2-40B4-BE49-F238E27FC236}">
                <a16:creationId xmlns:a16="http://schemas.microsoft.com/office/drawing/2014/main" id="{E26DD376-E40A-B202-40C5-726696E9D6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39879" y="5399636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curvo 59">
            <a:extLst>
              <a:ext uri="{FF2B5EF4-FFF2-40B4-BE49-F238E27FC236}">
                <a16:creationId xmlns:a16="http://schemas.microsoft.com/office/drawing/2014/main" id="{7AC8B2FD-2343-ECFC-1ED4-51CBC4A25C6D}"/>
              </a:ext>
            </a:extLst>
          </p:cNvPr>
          <p:cNvCxnSpPr>
            <a:cxnSpLocks/>
          </p:cNvCxnSpPr>
          <p:nvPr/>
        </p:nvCxnSpPr>
        <p:spPr>
          <a:xfrm flipH="1" flipV="1">
            <a:off x="5942390" y="427085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curvo 61">
            <a:extLst>
              <a:ext uri="{FF2B5EF4-FFF2-40B4-BE49-F238E27FC236}">
                <a16:creationId xmlns:a16="http://schemas.microsoft.com/office/drawing/2014/main" id="{4369A744-243E-12E6-5F5B-E3BA9C31CDE8}"/>
              </a:ext>
            </a:extLst>
          </p:cNvPr>
          <p:cNvCxnSpPr>
            <a:cxnSpLocks/>
          </p:cNvCxnSpPr>
          <p:nvPr/>
        </p:nvCxnSpPr>
        <p:spPr>
          <a:xfrm flipH="1" flipV="1">
            <a:off x="5983030" y="235061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curvo 62">
            <a:extLst>
              <a:ext uri="{FF2B5EF4-FFF2-40B4-BE49-F238E27FC236}">
                <a16:creationId xmlns:a16="http://schemas.microsoft.com/office/drawing/2014/main" id="{A3BCD986-F252-B6DA-ACC1-ED2089F3BA53}"/>
              </a:ext>
            </a:extLst>
          </p:cNvPr>
          <p:cNvCxnSpPr>
            <a:cxnSpLocks/>
          </p:cNvCxnSpPr>
          <p:nvPr/>
        </p:nvCxnSpPr>
        <p:spPr>
          <a:xfrm flipH="1" flipV="1">
            <a:off x="5962710" y="532749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curvo 65">
            <a:extLst>
              <a:ext uri="{FF2B5EF4-FFF2-40B4-BE49-F238E27FC236}">
                <a16:creationId xmlns:a16="http://schemas.microsoft.com/office/drawing/2014/main" id="{37EF6E67-955F-CD84-4DDB-32D8D92BF074}"/>
              </a:ext>
            </a:extLst>
          </p:cNvPr>
          <p:cNvCxnSpPr>
            <a:cxnSpLocks/>
          </p:cNvCxnSpPr>
          <p:nvPr/>
        </p:nvCxnSpPr>
        <p:spPr>
          <a:xfrm flipV="1">
            <a:off x="4650000" y="4090899"/>
            <a:ext cx="926940" cy="66963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curvo 67">
            <a:extLst>
              <a:ext uri="{FF2B5EF4-FFF2-40B4-BE49-F238E27FC236}">
                <a16:creationId xmlns:a16="http://schemas.microsoft.com/office/drawing/2014/main" id="{954D9401-0B6F-5538-6D61-DA5F25499275}"/>
              </a:ext>
            </a:extLst>
          </p:cNvPr>
          <p:cNvCxnSpPr>
            <a:cxnSpLocks/>
          </p:cNvCxnSpPr>
          <p:nvPr/>
        </p:nvCxnSpPr>
        <p:spPr>
          <a:xfrm flipV="1">
            <a:off x="4700966" y="2200879"/>
            <a:ext cx="926940" cy="66963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curvo 70">
            <a:extLst>
              <a:ext uri="{FF2B5EF4-FFF2-40B4-BE49-F238E27FC236}">
                <a16:creationId xmlns:a16="http://schemas.microsoft.com/office/drawing/2014/main" id="{A9C1B620-FE7E-AF2C-862A-122603C2E81B}"/>
              </a:ext>
            </a:extLst>
          </p:cNvPr>
          <p:cNvCxnSpPr>
            <a:cxnSpLocks/>
          </p:cNvCxnSpPr>
          <p:nvPr/>
        </p:nvCxnSpPr>
        <p:spPr>
          <a:xfrm flipV="1">
            <a:off x="4650000" y="5229734"/>
            <a:ext cx="926940" cy="66963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276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Recurrent Neural Networks: </a:t>
            </a:r>
            <a:r>
              <a:rPr lang="en-US" sz="3600" dirty="0" err="1">
                <a:solidFill>
                  <a:schemeClr val="accent1"/>
                </a:solidFill>
              </a:rPr>
              <a:t>Pytorch</a:t>
            </a:r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A2A16272-8FC0-707E-ABD2-7CEC1648BFC5}"/>
              </a:ext>
            </a:extLst>
          </p:cNvPr>
          <p:cNvSpPr/>
          <p:nvPr/>
        </p:nvSpPr>
        <p:spPr>
          <a:xfrm>
            <a:off x="9565177" y="2499717"/>
            <a:ext cx="880110" cy="8762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C3B526F-92CA-3BF6-9C14-E82FF0B509CB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10005232" y="3376016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1C5ADFD-F859-294E-2A4E-FF63E2946812}"/>
              </a:ext>
            </a:extLst>
          </p:cNvPr>
          <p:cNvCxnSpPr>
            <a:cxnSpLocks/>
          </p:cNvCxnSpPr>
          <p:nvPr/>
        </p:nvCxnSpPr>
        <p:spPr>
          <a:xfrm flipV="1">
            <a:off x="9993802" y="1749687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E54E42E6-A2CD-D7DB-0885-B6849F4FE4DE}"/>
              </a:ext>
            </a:extLst>
          </p:cNvPr>
          <p:cNvCxnSpPr>
            <a:cxnSpLocks/>
            <a:stCxn id="4" idx="7"/>
            <a:endCxn id="4" idx="5"/>
          </p:cNvCxnSpPr>
          <p:nvPr/>
        </p:nvCxnSpPr>
        <p:spPr>
          <a:xfrm rot="16200000" flipH="1">
            <a:off x="10006579" y="2937866"/>
            <a:ext cx="619637" cy="12700"/>
          </a:xfrm>
          <a:prstGeom prst="curvedConnector5">
            <a:avLst>
              <a:gd name="adj1" fmla="val -36893"/>
              <a:gd name="adj2" fmla="val 4265126"/>
              <a:gd name="adj3" fmla="val 1368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4ECA975-7F7B-7AD2-E16F-C33969DB553B}"/>
              </a:ext>
            </a:extLst>
          </p:cNvPr>
          <p:cNvSpPr txBox="1"/>
          <p:nvPr/>
        </p:nvSpPr>
        <p:spPr>
          <a:xfrm>
            <a:off x="10073812" y="3861792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3BBC1D2-DFEA-5331-61BB-22F132570C48}"/>
              </a:ext>
            </a:extLst>
          </p:cNvPr>
          <p:cNvSpPr txBox="1"/>
          <p:nvPr/>
        </p:nvSpPr>
        <p:spPr>
          <a:xfrm>
            <a:off x="10260502" y="2064890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h(t)</a:t>
            </a:r>
          </a:p>
        </p:txBody>
      </p:sp>
      <p:pic>
        <p:nvPicPr>
          <p:cNvPr id="31" name="Immagine 3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(h(t-1), u(t); \red{W_f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2C3BD8B-81F7-D48C-4BEF-BC6A06D563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509" y="4663551"/>
            <a:ext cx="2845986" cy="252530"/>
          </a:xfrm>
          <a:prstGeom prst="rect">
            <a:avLst/>
          </a:prstGeom>
        </p:spPr>
      </p:pic>
      <p:pic>
        <p:nvPicPr>
          <p:cNvPr id="11" name="Immagine 1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tanh(u(t)\red{W'_{uh}} + h(t-1)\red{W'_{hh}} + \red{b_h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D46DB697-A087-4F77-C2B5-3924A62151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" y="1012074"/>
            <a:ext cx="4387381" cy="25602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2A94644-5E3D-2B23-63D7-D74462295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34" y="1639956"/>
            <a:ext cx="8029575" cy="1095375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2AD2E289-0AD7-FF21-8C82-323D80FD14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27" y="2985320"/>
            <a:ext cx="5262234" cy="286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22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Recurrent Neural Networks: </a:t>
            </a:r>
            <a:r>
              <a:rPr lang="en-US" sz="3600" dirty="0" err="1">
                <a:solidFill>
                  <a:schemeClr val="accent1"/>
                </a:solidFill>
              </a:rPr>
              <a:t>Pytorch</a:t>
            </a:r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9141023A-9C41-62EC-7C98-864A3B296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2" y="840538"/>
            <a:ext cx="5326770" cy="409488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DCB38C-F35A-8BE8-6979-DFA9B6CB6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0" y="824948"/>
            <a:ext cx="6443662" cy="303743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9C081B6-E223-D31F-F281-9154765B5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24" y="3991421"/>
            <a:ext cx="5038725" cy="210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55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LSTM: Long Short Term Memory Neural Networks</a:t>
            </a: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A2A16272-8FC0-707E-ABD2-7CEC1648BFC5}"/>
              </a:ext>
            </a:extLst>
          </p:cNvPr>
          <p:cNvSpPr/>
          <p:nvPr/>
        </p:nvSpPr>
        <p:spPr>
          <a:xfrm>
            <a:off x="9754544" y="1788228"/>
            <a:ext cx="880110" cy="8762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C3B526F-92CA-3BF6-9C14-E82FF0B509CB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10194599" y="2664527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1C5ADFD-F859-294E-2A4E-FF63E2946812}"/>
              </a:ext>
            </a:extLst>
          </p:cNvPr>
          <p:cNvCxnSpPr>
            <a:cxnSpLocks/>
          </p:cNvCxnSpPr>
          <p:nvPr/>
        </p:nvCxnSpPr>
        <p:spPr>
          <a:xfrm flipV="1">
            <a:off x="10183169" y="1038198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E54E42E6-A2CD-D7DB-0885-B6849F4FE4DE}"/>
              </a:ext>
            </a:extLst>
          </p:cNvPr>
          <p:cNvCxnSpPr>
            <a:cxnSpLocks/>
            <a:stCxn id="4" idx="7"/>
            <a:endCxn id="4" idx="5"/>
          </p:cNvCxnSpPr>
          <p:nvPr/>
        </p:nvCxnSpPr>
        <p:spPr>
          <a:xfrm rot="16200000" flipH="1">
            <a:off x="10195946" y="2226377"/>
            <a:ext cx="619637" cy="12700"/>
          </a:xfrm>
          <a:prstGeom prst="curvedConnector5">
            <a:avLst>
              <a:gd name="adj1" fmla="val -36893"/>
              <a:gd name="adj2" fmla="val 4265126"/>
              <a:gd name="adj3" fmla="val 1368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4ECA975-7F7B-7AD2-E16F-C33969DB553B}"/>
              </a:ext>
            </a:extLst>
          </p:cNvPr>
          <p:cNvSpPr txBox="1"/>
          <p:nvPr/>
        </p:nvSpPr>
        <p:spPr>
          <a:xfrm>
            <a:off x="10263179" y="3150303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3BBC1D2-DFEA-5331-61BB-22F132570C48}"/>
              </a:ext>
            </a:extLst>
          </p:cNvPr>
          <p:cNvSpPr txBox="1"/>
          <p:nvPr/>
        </p:nvSpPr>
        <p:spPr>
          <a:xfrm>
            <a:off x="10275639" y="920970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h(t)</a:t>
            </a:r>
          </a:p>
        </p:txBody>
      </p:sp>
      <p:pic>
        <p:nvPicPr>
          <p:cNvPr id="21" name="Immagine 2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_h(c(t), h(t-1), u(t); \red{W_h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DE5A1BBB-C0C5-16AC-54F0-4526B6EB0D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943" y="4546672"/>
            <a:ext cx="3433183" cy="242044"/>
          </a:xfrm>
          <a:prstGeom prst="rect">
            <a:avLst/>
          </a:prstGeom>
        </p:spPr>
      </p:pic>
      <p:pic>
        <p:nvPicPr>
          <p:cNvPr id="14" name="Immagine 1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c(t) = f_c(c(t-1), h(t-1), u(t); \red{W_c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E9FD020-CF0E-C3C0-C2FB-18D4743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943" y="4000283"/>
            <a:ext cx="3765230" cy="242044"/>
          </a:xfrm>
          <a:prstGeom prst="rect">
            <a:avLst/>
          </a:prstGeom>
        </p:spPr>
      </p:pic>
      <p:grpSp>
        <p:nvGrpSpPr>
          <p:cNvPr id="39" name="Gruppo 38">
            <a:extLst>
              <a:ext uri="{FF2B5EF4-FFF2-40B4-BE49-F238E27FC236}">
                <a16:creationId xmlns:a16="http://schemas.microsoft.com/office/drawing/2014/main" id="{A4FD21F8-261A-069C-3CA5-F239E4206E45}"/>
              </a:ext>
            </a:extLst>
          </p:cNvPr>
          <p:cNvGrpSpPr/>
          <p:nvPr/>
        </p:nvGrpSpPr>
        <p:grpSpPr>
          <a:xfrm>
            <a:off x="323850" y="728465"/>
            <a:ext cx="4391025" cy="2395328"/>
            <a:chOff x="771525" y="1365835"/>
            <a:chExt cx="4791075" cy="2529165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6FF1A267-ED52-2411-8E6F-B10135B0F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1525" y="1365835"/>
              <a:ext cx="4381499" cy="2516928"/>
            </a:xfrm>
            <a:prstGeom prst="rect">
              <a:avLst/>
            </a:prstGeom>
          </p:spPr>
        </p:pic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9F40930-C3A5-EB99-AD95-4348B7C3D31E}"/>
                </a:ext>
              </a:extLst>
            </p:cNvPr>
            <p:cNvSpPr txBox="1"/>
            <p:nvPr/>
          </p:nvSpPr>
          <p:spPr>
            <a:xfrm>
              <a:off x="1335881" y="3664168"/>
              <a:ext cx="422671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/>
                <a:t>Image by Guillaume Chevalier, CC BY-SA 4.0, via Wikimedia Commons</a:t>
              </a:r>
            </a:p>
          </p:txBody>
        </p: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6F06E4D-E534-9BC1-B13A-194DFFABD53F}"/>
              </a:ext>
            </a:extLst>
          </p:cNvPr>
          <p:cNvSpPr txBox="1"/>
          <p:nvPr/>
        </p:nvSpPr>
        <p:spPr>
          <a:xfrm>
            <a:off x="5466995" y="6336134"/>
            <a:ext cx="6725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Hochreiter</a:t>
            </a:r>
            <a:r>
              <a:rPr lang="en-US" sz="1200" dirty="0"/>
              <a:t>, S., &amp; </a:t>
            </a:r>
            <a:r>
              <a:rPr lang="en-US" sz="1200" dirty="0" err="1"/>
              <a:t>Schmidhuber</a:t>
            </a:r>
            <a:r>
              <a:rPr lang="en-US" sz="1200" dirty="0"/>
              <a:t>, J. (1997). Long short-term memory. Neural Computation, 9(8), 1735–1780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F5BBE681-934F-D109-3CF3-724C4849C2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865"/>
          <a:stretch/>
        </p:blipFill>
        <p:spPr>
          <a:xfrm>
            <a:off x="161570" y="3226914"/>
            <a:ext cx="6629755" cy="843241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E7FCFF74-1402-65C8-3E26-59A38DA51D39}"/>
              </a:ext>
            </a:extLst>
          </p:cNvPr>
          <p:cNvSpPr txBox="1"/>
          <p:nvPr/>
        </p:nvSpPr>
        <p:spPr>
          <a:xfrm>
            <a:off x="11049216" y="1824991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h(t)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850AD86-4B40-798E-9A55-7160A667B599}"/>
              </a:ext>
            </a:extLst>
          </p:cNvPr>
          <p:cNvSpPr txBox="1"/>
          <p:nvPr/>
        </p:nvSpPr>
        <p:spPr>
          <a:xfrm>
            <a:off x="11046134" y="2293685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c(t)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AF85A48-3663-9C7B-C3B1-95C34C3EB8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381" y="4242327"/>
            <a:ext cx="4457345" cy="234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88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448638" y="2767729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Backpropagation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63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A2953-6A38-869F-FEEB-28489C4F0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256F4DE3-333D-1763-9558-7CBF3EB6024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AD32E5-F594-F3CC-36DB-DFEFFFE15906}"/>
              </a:ext>
            </a:extLst>
          </p:cNvPr>
          <p:cNvSpPr txBox="1"/>
          <p:nvPr/>
        </p:nvSpPr>
        <p:spPr>
          <a:xfrm>
            <a:off x="448638" y="2767729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Introduction to System Identification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C3966C9-7422-B912-FF71-EE308DC2E530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097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Background: chain rule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A5086BB5-F904-9255-C568-4A4DD7A90273}"/>
              </a:ext>
            </a:extLst>
          </p:cNvPr>
          <p:cNvGrpSpPr/>
          <p:nvPr/>
        </p:nvGrpSpPr>
        <p:grpSpPr>
          <a:xfrm>
            <a:off x="254000" y="1007498"/>
            <a:ext cx="3317587" cy="690104"/>
            <a:chOff x="254000" y="1007498"/>
            <a:chExt cx="3317587" cy="690104"/>
          </a:xfrm>
        </p:grpSpPr>
        <p:pic>
          <p:nvPicPr>
            <p:cNvPr id="6" name="Immagine 5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f(g(x))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04185E6F-32C1-B945-4E9C-3AFB70D022CB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00" y="1167037"/>
              <a:ext cx="938057" cy="303909"/>
            </a:xfrm>
            <a:prstGeom prst="rect">
              <a:avLst/>
            </a:prstGeom>
          </p:spPr>
        </p:pic>
        <p:pic>
          <p:nvPicPr>
            <p:cNvPr id="11" name="Immagine 10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df}{dx} = \frac{df}{dg}\frac{dg}{dx}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47FCC8F2-614A-0008-4C05-27D78A5B9C07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268" y="1007498"/>
              <a:ext cx="1528319" cy="690104"/>
            </a:xfrm>
            <a:prstGeom prst="rect">
              <a:avLst/>
            </a:prstGeom>
          </p:spPr>
        </p:pic>
        <p:cxnSp>
          <p:nvCxnSpPr>
            <p:cNvPr id="3" name="Connettore 2 2">
              <a:extLst>
                <a:ext uri="{FF2B5EF4-FFF2-40B4-BE49-F238E27FC236}">
                  <a16:creationId xmlns:a16="http://schemas.microsoft.com/office/drawing/2014/main" id="{88E23491-037C-E109-B20B-114977FF8E4C}"/>
                </a:ext>
              </a:extLst>
            </p:cNvPr>
            <p:cNvCxnSpPr>
              <a:cxnSpLocks/>
            </p:cNvCxnSpPr>
            <p:nvPr/>
          </p:nvCxnSpPr>
          <p:spPr>
            <a:xfrm>
              <a:off x="1304925" y="1352550"/>
              <a:ext cx="619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3FDAE099-DDE1-727B-85C3-9DF7C6F402C7}"/>
              </a:ext>
            </a:extLst>
          </p:cNvPr>
          <p:cNvGrpSpPr/>
          <p:nvPr/>
        </p:nvGrpSpPr>
        <p:grpSpPr>
          <a:xfrm>
            <a:off x="4123040" y="772685"/>
            <a:ext cx="7996246" cy="957808"/>
            <a:chOff x="4123040" y="772685"/>
            <a:chExt cx="7996246" cy="957808"/>
          </a:xfrm>
        </p:grpSpPr>
        <p:pic>
          <p:nvPicPr>
            <p:cNvPr id="9" name="Immagine 8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f(g(x),h(x))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486A3150-5BDE-C315-CF41-30CA9FA5D53D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3040" y="1139433"/>
              <a:ext cx="1656685" cy="303909"/>
            </a:xfrm>
            <a:prstGeom prst="rect">
              <a:avLst/>
            </a:prstGeom>
          </p:spPr>
        </p:pic>
        <p:pic>
          <p:nvPicPr>
            <p:cNvPr id="12" name="Immagine 11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df}{dx} = \frac{\partial f}{\partial g}\frac{dg}{dx} + \frac{\partial f}{\partial h}\frac{dh}{dx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D546D248-F860-E5C4-63FF-00FDE2662392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691" y="955859"/>
              <a:ext cx="2782351" cy="693396"/>
            </a:xfrm>
            <a:prstGeom prst="rect">
              <a:avLst/>
            </a:prstGeom>
          </p:spPr>
        </p:pic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4E15023B-176A-5C66-0ACC-E34F654D81EC}"/>
                </a:ext>
              </a:extLst>
            </p:cNvPr>
            <p:cNvCxnSpPr>
              <a:cxnSpLocks/>
            </p:cNvCxnSpPr>
            <p:nvPr/>
          </p:nvCxnSpPr>
          <p:spPr>
            <a:xfrm>
              <a:off x="5890082" y="1281862"/>
              <a:ext cx="5011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Immagine 33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 = \left[ \frac{\partial f}{\partial g} \ \    \frac{\partial f}{\partial h}\right] \left[\begin{array}{c} \frac{dg}{dx} \\ &#10;\ \vspace{-2mm} \\&#10;\frac{dh}{dx}  \end{array} \right]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1B65720E-B2D4-F6D4-9998-1A0D190D00D5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2008" y="772685"/>
              <a:ext cx="2657278" cy="957808"/>
            </a:xfrm>
            <a:prstGeom prst="rect">
              <a:avLst/>
            </a:prstGeom>
          </p:spPr>
        </p:pic>
      </p:grpSp>
      <p:pic>
        <p:nvPicPr>
          <p:cNvPr id="22" name="Immagine 21" descr="\documentclass{article}&#10;\usepackage{amsmath}&#10;\pagestyle{empty}&#10;\usepackage{bm}&#10;\usepackage{amssymb}&#10;&#10;\newcommand{\pmeas}{{\bf p}}&#10;\newcommand{\umeas}{{\bf u}}&#10;\newcommand{\ymeas}{{\bf y}}&#10;\newcommand{\yo}{{\bf y}^{\rm o} }&#10;&#10;\newcommand{\nin}{n_u} &#10;\newcommand{\ny}{n_y} &#10;\newcommand{\nx}{n_x} &#10;\newcommand{\np}{n_p} &#10;\begin{document}&#10;If &#10;  $&#10; x \in \mathbb{R}^n&#10; $&#10;&#10;&#10;&#10;&#10;\end{document}" title="IguanaTex Bitmap Display">
            <a:extLst>
              <a:ext uri="{FF2B5EF4-FFF2-40B4-BE49-F238E27FC236}">
                <a16:creationId xmlns:a16="http://schemas.microsoft.com/office/drawing/2014/main" id="{E5DFC467-25B1-D71B-F6B2-BD649287B6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81" y="2992973"/>
            <a:ext cx="1200275" cy="227109"/>
          </a:xfrm>
          <a:prstGeom prst="rect">
            <a:avLst/>
          </a:prstGeom>
        </p:spPr>
      </p:pic>
      <p:pic>
        <p:nvPicPr>
          <p:cNvPr id="10" name="Immagine 9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f(z(x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1E87E290-9918-17E5-DD5F-499301BD1B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47" y="5384520"/>
            <a:ext cx="935863" cy="303909"/>
          </a:xfrm>
          <a:prstGeom prst="rect">
            <a:avLst/>
          </a:prstGeom>
        </p:spPr>
      </p:pic>
      <p:pic>
        <p:nvPicPr>
          <p:cNvPr id="25" name="Immagine 24" descr="\documentclass{article}&#10;\usepackage{amsmath}&#10;\pagestyle{empty}&#10;\usepackage{bm}&#10;\usepackage{amssymb}&#10;&#10;\newcommand{\pmeas}{{\bf p}}&#10;\newcommand{\umeas}{{\bf u}}&#10;\newcommand{\ymeas}{{\bf y}}&#10;\newcommand{\yo}{{\bf y}^{\rm o} }&#10;&#10;\newcommand{\nin}{n_u} &#10;\newcommand{\ny}{n_y} &#10;\newcommand{\nx}{n_x} &#10;\newcommand{\np}{n_p} &#10;\begin{document}&#10;  $&#10; z \in \mathbb{R}^m, \ \ x \in \mathbb{R}^n&#10; $&#10;&#10;&#10;&#10;&#10;\end{document}" title="IguanaTex Bitmap Display">
            <a:extLst>
              <a:ext uri="{FF2B5EF4-FFF2-40B4-BE49-F238E27FC236}">
                <a16:creationId xmlns:a16="http://schemas.microsoft.com/office/drawing/2014/main" id="{D1ACA934-E85A-9538-A0FD-832AA6E01ED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50" y="5974096"/>
            <a:ext cx="2205258" cy="265509"/>
          </a:xfrm>
          <a:prstGeom prst="rect">
            <a:avLst/>
          </a:prstGeom>
        </p:spPr>
      </p:pic>
      <p:grpSp>
        <p:nvGrpSpPr>
          <p:cNvPr id="55" name="Gruppo 54">
            <a:extLst>
              <a:ext uri="{FF2B5EF4-FFF2-40B4-BE49-F238E27FC236}">
                <a16:creationId xmlns:a16="http://schemas.microsoft.com/office/drawing/2014/main" id="{93B6FE81-3528-C014-85CA-5485D31D9DD2}"/>
              </a:ext>
            </a:extLst>
          </p:cNvPr>
          <p:cNvGrpSpPr/>
          <p:nvPr/>
        </p:nvGrpSpPr>
        <p:grpSpPr>
          <a:xfrm>
            <a:off x="2957896" y="5249124"/>
            <a:ext cx="8575487" cy="1275980"/>
            <a:chOff x="2957896" y="5249124"/>
            <a:chExt cx="8575487" cy="1275980"/>
          </a:xfrm>
        </p:grpSpPr>
        <p:cxnSp>
          <p:nvCxnSpPr>
            <p:cNvPr id="26" name="Connettore 2 25">
              <a:extLst>
                <a:ext uri="{FF2B5EF4-FFF2-40B4-BE49-F238E27FC236}">
                  <a16:creationId xmlns:a16="http://schemas.microsoft.com/office/drawing/2014/main" id="{985BA963-E63A-9A09-9AEB-C6BA9885C486}"/>
                </a:ext>
              </a:extLst>
            </p:cNvPr>
            <p:cNvCxnSpPr>
              <a:cxnSpLocks/>
            </p:cNvCxnSpPr>
            <p:nvPr/>
          </p:nvCxnSpPr>
          <p:spPr>
            <a:xfrm>
              <a:off x="2957896" y="5758612"/>
              <a:ext cx="5011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Immagine 28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d f}{ d x} = \sum_{j=1}^m \frac{\partial f}{\partial z_j}\frac{\partial z_j}{ \partial x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C7AD8003-F3A2-60FA-0901-4E9C749E28F4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7484" y="5406401"/>
              <a:ext cx="2266695" cy="874425"/>
            </a:xfrm>
            <a:prstGeom prst="rect">
              <a:avLst/>
            </a:prstGeom>
          </p:spPr>
        </p:pic>
        <p:pic>
          <p:nvPicPr>
            <p:cNvPr id="43" name="Immagine 42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 = \left[ \frac{\partial f}{\partial z_1} \ \ \cdots \ \     \frac{\partial f}{\partial z_m}\right] \left[\begin{array}{ccc} \frac{\partial z_1}{\partial x_1} &amp; \cdots &amp; \frac{\partial z_1}{\partial x_n}\\ &#10;\ \vspace{-5mm} \\&#10;\vdots &amp; \ \ &amp; \vdots \vspace{-0.5mm} \\&#10;\frac{ \partial z_m}{\partial x_1} &amp; \cdots &amp; \frac{\partial z_m}{\partial x_n}   \end{array} \right]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3955B2DE-3776-F4AA-32CE-79F222A540C5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8486" y="5249124"/>
              <a:ext cx="5374897" cy="1275980"/>
            </a:xfrm>
            <a:prstGeom prst="rect">
              <a:avLst/>
            </a:prstGeom>
          </p:spPr>
        </p:pic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79CBB1F0-8C1F-287F-5BA2-6C8DA028E53E}"/>
              </a:ext>
            </a:extLst>
          </p:cNvPr>
          <p:cNvGrpSpPr/>
          <p:nvPr/>
        </p:nvGrpSpPr>
        <p:grpSpPr>
          <a:xfrm>
            <a:off x="2362200" y="2038540"/>
            <a:ext cx="6984272" cy="1092757"/>
            <a:chOff x="2362200" y="2038540"/>
            <a:chExt cx="6984272" cy="1092757"/>
          </a:xfrm>
        </p:grpSpPr>
        <p:pic>
          <p:nvPicPr>
            <p:cNvPr id="46" name="Immagine 45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\partial f}{ \partial x_i} = \frac{\partial f}{\partial g}\frac{\partial g}{ \partial x_i} + \frac{\partial f}{\partial h}\frac{\partial h}{ \partial x_i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9E049F47-0F9B-7068-6C4B-17B0166F966C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493" y="2230036"/>
              <a:ext cx="3144408" cy="693396"/>
            </a:xfrm>
            <a:prstGeom prst="rect">
              <a:avLst/>
            </a:prstGeom>
          </p:spPr>
        </p:pic>
        <p:pic>
          <p:nvPicPr>
            <p:cNvPr id="50" name="Immagine 49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 = \left[ \frac{\partial f}{\partial g} \ \    \frac{\partial f}{\partial h}\right] \left[\begin{array}{c} \frac{\partial g}{\partial x_i} \\ &#10;\ \vspace{-2mm} \\&#10;\frac{ \partial h}{\partial x_i}  \end{array} \right]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7D575CBA-82AD-FA9C-5958-FA4BCC13571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469" y="2038540"/>
              <a:ext cx="2801003" cy="1092757"/>
            </a:xfrm>
            <a:prstGeom prst="rect">
              <a:avLst/>
            </a:prstGeom>
          </p:spPr>
        </p:pic>
        <p:cxnSp>
          <p:nvCxnSpPr>
            <p:cNvPr id="47" name="Connettore 2 46">
              <a:extLst>
                <a:ext uri="{FF2B5EF4-FFF2-40B4-BE49-F238E27FC236}">
                  <a16:creationId xmlns:a16="http://schemas.microsoft.com/office/drawing/2014/main" id="{5175BA4D-6194-74B8-6719-C3D98877CE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0" y="2705100"/>
              <a:ext cx="714375" cy="400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0CE37F91-AE6C-C761-577B-07B8D8502333}"/>
              </a:ext>
            </a:extLst>
          </p:cNvPr>
          <p:cNvGrpSpPr/>
          <p:nvPr/>
        </p:nvGrpSpPr>
        <p:grpSpPr>
          <a:xfrm>
            <a:off x="2351406" y="3254776"/>
            <a:ext cx="8446438" cy="1256797"/>
            <a:chOff x="2351406" y="3254776"/>
            <a:chExt cx="8446438" cy="1256797"/>
          </a:xfrm>
        </p:grpSpPr>
        <p:pic>
          <p:nvPicPr>
            <p:cNvPr id="4" name="Immagine 3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d f}{ d x} = \frac{\partial f}{\partial g}\frac{\partial g}{ \partial x} + \frac{\partial f}{\partial h}\frac{\partial h}{ \partial x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22BE730D-1AB4-3F64-4AD1-CB364DD6A27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2683" y="3606176"/>
              <a:ext cx="2821849" cy="693396"/>
            </a:xfrm>
            <a:prstGeom prst="rect">
              <a:avLst/>
            </a:prstGeom>
          </p:spPr>
        </p:pic>
        <p:pic>
          <p:nvPicPr>
            <p:cNvPr id="17" name="Immagine 1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 = \left[ \frac{\partial f}{\partial g} \ \    \frac{\partial f}{\partial h}\right] \left[\begin{array}{ccc} \frac{\partial g}{\partial x_1} &amp; \cdots &amp; \frac{\partial g}{\partial x_n}\\ &#10;\ \vspace{-2mm} \\&#10;\frac{ \partial h}{\partial x_1} &amp; \cdots &amp; \frac{\partial h}{\partial x_n}   \end{array} \right]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3EF32C1F-4708-E77F-CEAF-FC14FB5A9B4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744" y="3418816"/>
              <a:ext cx="4338100" cy="1092757"/>
            </a:xfrm>
            <a:prstGeom prst="rect">
              <a:avLst/>
            </a:prstGeom>
          </p:spPr>
        </p:pic>
        <p:cxnSp>
          <p:nvCxnSpPr>
            <p:cNvPr id="51" name="Connettore 2 50">
              <a:extLst>
                <a:ext uri="{FF2B5EF4-FFF2-40B4-BE49-F238E27FC236}">
                  <a16:creationId xmlns:a16="http://schemas.microsoft.com/office/drawing/2014/main" id="{50623F4B-6621-9912-FAF0-C626E6E0F051}"/>
                </a:ext>
              </a:extLst>
            </p:cNvPr>
            <p:cNvCxnSpPr>
              <a:cxnSpLocks/>
            </p:cNvCxnSpPr>
            <p:nvPr/>
          </p:nvCxnSpPr>
          <p:spPr>
            <a:xfrm>
              <a:off x="2351406" y="3254776"/>
              <a:ext cx="693892" cy="548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113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Back-propagation I</a:t>
            </a: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5323F293-01DD-E0EC-ED48-24FC3EAF87E3}"/>
              </a:ext>
            </a:extLst>
          </p:cNvPr>
          <p:cNvSpPr/>
          <p:nvPr/>
        </p:nvSpPr>
        <p:spPr>
          <a:xfrm>
            <a:off x="1304925" y="1486085"/>
            <a:ext cx="885825" cy="1133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 1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0A2CC10D-6AFF-2654-F2B8-9BC715037F3F}"/>
              </a:ext>
            </a:extLst>
          </p:cNvPr>
          <p:cNvSpPr/>
          <p:nvPr/>
        </p:nvSpPr>
        <p:spPr>
          <a:xfrm>
            <a:off x="3829050" y="1505135"/>
            <a:ext cx="885825" cy="1133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 2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A2B4653-5D1B-A458-165A-3F69DB9C147F}"/>
              </a:ext>
            </a:extLst>
          </p:cNvPr>
          <p:cNvSpPr/>
          <p:nvPr/>
        </p:nvSpPr>
        <p:spPr>
          <a:xfrm>
            <a:off x="6353175" y="1486085"/>
            <a:ext cx="885825" cy="1133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 3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F2AB4B6-8328-7B59-6ABE-0B8E9C02E26D}"/>
              </a:ext>
            </a:extLst>
          </p:cNvPr>
          <p:cNvCxnSpPr>
            <a:cxnSpLocks/>
          </p:cNvCxnSpPr>
          <p:nvPr/>
        </p:nvCxnSpPr>
        <p:spPr>
          <a:xfrm>
            <a:off x="352425" y="1748020"/>
            <a:ext cx="952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magine 48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1 = x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12821C7A-D92E-12D4-0C95-10F20512D1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0" y="1476187"/>
            <a:ext cx="562469" cy="179931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259152A-97EF-94AD-F72E-61DEB78939EB}"/>
              </a:ext>
            </a:extLst>
          </p:cNvPr>
          <p:cNvCxnSpPr>
            <a:cxnSpLocks/>
          </p:cNvCxnSpPr>
          <p:nvPr/>
        </p:nvCxnSpPr>
        <p:spPr>
          <a:xfrm>
            <a:off x="2197523" y="1748020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magine 57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2 = f_1(z^1;\theta_1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C129DE2-CBC6-455F-B666-02BE9A78C94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68" y="1476187"/>
            <a:ext cx="1252937" cy="228206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FBA1E4A4-BC7C-C3AB-CF42-0CC6DD30AF5B}"/>
              </a:ext>
            </a:extLst>
          </p:cNvPr>
          <p:cNvCxnSpPr>
            <a:cxnSpLocks/>
          </p:cNvCxnSpPr>
          <p:nvPr/>
        </p:nvCxnSpPr>
        <p:spPr>
          <a:xfrm>
            <a:off x="4693073" y="1748020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4820A34-84CA-C8D0-4604-CE491D548DA5}"/>
              </a:ext>
            </a:extLst>
          </p:cNvPr>
          <p:cNvCxnSpPr>
            <a:cxnSpLocks/>
          </p:cNvCxnSpPr>
          <p:nvPr/>
        </p:nvCxnSpPr>
        <p:spPr>
          <a:xfrm>
            <a:off x="7069882" y="1748020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magine 61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4 = f_3(z^3,\theta_3) = \ell(x; \theta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E260D81-6345-8B60-91E0-5AAA539B8C8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11" y="1476187"/>
            <a:ext cx="2070673" cy="228937"/>
          </a:xfrm>
          <a:prstGeom prst="rect">
            <a:avLst/>
          </a:prstGeom>
        </p:spPr>
      </p:pic>
      <p:pic>
        <p:nvPicPr>
          <p:cNvPr id="32" name="Immagine 31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1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6AC9189-D2CB-9453-6889-B7BD787BF45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59" y="2352675"/>
            <a:ext cx="162009" cy="181972"/>
          </a:xfrm>
          <a:prstGeom prst="rect">
            <a:avLst/>
          </a:prstGeom>
        </p:spPr>
      </p:pic>
      <p:pic>
        <p:nvPicPr>
          <p:cNvPr id="35" name="Immagine 34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2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3829FC8-81E3-B4F7-9CCC-D6C718501DF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59" y="2371725"/>
            <a:ext cx="166616" cy="181972"/>
          </a:xfrm>
          <a:prstGeom prst="rect">
            <a:avLst/>
          </a:prstGeom>
        </p:spPr>
      </p:pic>
      <p:pic>
        <p:nvPicPr>
          <p:cNvPr id="38" name="Immagine 37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3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B96CF02-22AB-37E9-DFE8-992BA346D1A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84" y="2371726"/>
            <a:ext cx="168152" cy="185043"/>
          </a:xfrm>
          <a:prstGeom prst="rect">
            <a:avLst/>
          </a:prstGeom>
        </p:spPr>
      </p:pic>
      <p:pic>
        <p:nvPicPr>
          <p:cNvPr id="64" name="Immagine 63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ell(x; \theta) = \left(y_k - \hat{y}_k(x_k;\theta) \right)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DCA9DF8-8FD1-6C44-237E-41A8EE55E5A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672" y="793445"/>
            <a:ext cx="3380299" cy="369738"/>
          </a:xfrm>
          <a:prstGeom prst="rect">
            <a:avLst/>
          </a:prstGeom>
        </p:spPr>
      </p:pic>
      <p:pic>
        <p:nvPicPr>
          <p:cNvPr id="104" name="Immagine 103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3 = f_2(z^2;\theta_2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80328E5-C2C1-0947-3AE6-E528E983443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662" y="1476187"/>
            <a:ext cx="1252938" cy="228206"/>
          </a:xfrm>
          <a:prstGeom prst="rect">
            <a:avLst/>
          </a:prstGeom>
        </p:spPr>
      </p:pic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4DE0EF51-3F79-A5F4-DA59-3B6DAC37BCC6}"/>
              </a:ext>
            </a:extLst>
          </p:cNvPr>
          <p:cNvSpPr txBox="1"/>
          <p:nvPr/>
        </p:nvSpPr>
        <p:spPr>
          <a:xfrm>
            <a:off x="4253865" y="3288848"/>
            <a:ext cx="24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we want:</a:t>
            </a:r>
          </a:p>
        </p:txBody>
      </p:sp>
      <p:pic>
        <p:nvPicPr>
          <p:cNvPr id="71" name="Immagine 70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\partial \ell}{\partial \theta_1}, \ \frac{\partial \ell}{\partial \theta_2}, \&#10;\frac{\partial \ell}{\partial \theta_3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F7FE1B3-65D4-CFD6-FE04-5AE4B8F0E48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83" y="3262221"/>
            <a:ext cx="1461874" cy="500729"/>
          </a:xfrm>
          <a:prstGeom prst="rect">
            <a:avLst/>
          </a:prstGeom>
        </p:spPr>
      </p:pic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B3CFBAAB-86FD-86CD-67D6-696FAA89DD10}"/>
              </a:ext>
            </a:extLst>
          </p:cNvPr>
          <p:cNvSpPr txBox="1"/>
          <p:nvPr/>
        </p:nvSpPr>
        <p:spPr>
          <a:xfrm>
            <a:off x="375415" y="4224566"/>
            <a:ext cx="398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Idea: Back propagate </a:t>
            </a:r>
          </a:p>
        </p:txBody>
      </p:sp>
      <p:pic>
        <p:nvPicPr>
          <p:cNvPr id="8" name="Immagine 7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L = \frac{\partial \ell}{\partial z^{L}}, \ \ L=4,3,2,1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0896280-910A-4137-7DD5-286BC55BA64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912" y="4173250"/>
            <a:ext cx="2384316" cy="468476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DE43AFEF-32AA-F5FC-D195-7E49F2EA8899}"/>
              </a:ext>
            </a:extLst>
          </p:cNvPr>
          <p:cNvGrpSpPr/>
          <p:nvPr/>
        </p:nvGrpSpPr>
        <p:grpSpPr>
          <a:xfrm>
            <a:off x="352425" y="4886510"/>
            <a:ext cx="8568059" cy="1323612"/>
            <a:chOff x="352425" y="4886510"/>
            <a:chExt cx="8568059" cy="1323612"/>
          </a:xfrm>
        </p:grpSpPr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74D8548C-720F-D3DE-A522-F29F62EB12DE}"/>
                </a:ext>
              </a:extLst>
            </p:cNvPr>
            <p:cNvSpPr/>
            <p:nvPr/>
          </p:nvSpPr>
          <p:spPr>
            <a:xfrm>
              <a:off x="1304925" y="4886510"/>
              <a:ext cx="885825" cy="113346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Layer 1</a:t>
              </a:r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55F09404-B1AF-D4E4-4916-C6A92ECE3218}"/>
                </a:ext>
              </a:extLst>
            </p:cNvPr>
            <p:cNvSpPr/>
            <p:nvPr/>
          </p:nvSpPr>
          <p:spPr>
            <a:xfrm>
              <a:off x="3829050" y="4905560"/>
              <a:ext cx="885825" cy="113346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Layer 2</a:t>
              </a:r>
            </a:p>
          </p:txBody>
        </p:sp>
        <p:sp>
          <p:nvSpPr>
            <p:cNvPr id="80" name="Rettangolo 79">
              <a:extLst>
                <a:ext uri="{FF2B5EF4-FFF2-40B4-BE49-F238E27FC236}">
                  <a16:creationId xmlns:a16="http://schemas.microsoft.com/office/drawing/2014/main" id="{86CE06C8-D0DA-68FB-D5CC-89342E869063}"/>
                </a:ext>
              </a:extLst>
            </p:cNvPr>
            <p:cNvSpPr/>
            <p:nvPr/>
          </p:nvSpPr>
          <p:spPr>
            <a:xfrm>
              <a:off x="6353175" y="4886510"/>
              <a:ext cx="885825" cy="113346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Layer 3</a:t>
              </a:r>
            </a:p>
          </p:txBody>
        </p:sp>
        <p:cxnSp>
          <p:nvCxnSpPr>
            <p:cNvPr id="81" name="Connettore 2 80">
              <a:extLst>
                <a:ext uri="{FF2B5EF4-FFF2-40B4-BE49-F238E27FC236}">
                  <a16:creationId xmlns:a16="http://schemas.microsoft.com/office/drawing/2014/main" id="{5B830728-7389-ED4B-4B0D-4982B41A08A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425" y="5719945"/>
              <a:ext cx="952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2 82">
              <a:extLst>
                <a:ext uri="{FF2B5EF4-FFF2-40B4-BE49-F238E27FC236}">
                  <a16:creationId xmlns:a16="http://schemas.microsoft.com/office/drawing/2014/main" id="{303E76EA-704F-E346-852E-AAA30C05E48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97523" y="5710204"/>
              <a:ext cx="1631527" cy="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2 84">
              <a:extLst>
                <a:ext uri="{FF2B5EF4-FFF2-40B4-BE49-F238E27FC236}">
                  <a16:creationId xmlns:a16="http://schemas.microsoft.com/office/drawing/2014/main" id="{92C3BAF0-F777-0752-44E5-67587DE008C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693073" y="5710204"/>
              <a:ext cx="1631527" cy="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>
              <a:extLst>
                <a:ext uri="{FF2B5EF4-FFF2-40B4-BE49-F238E27FC236}">
                  <a16:creationId xmlns:a16="http://schemas.microsoft.com/office/drawing/2014/main" id="{E2907DCA-D81E-675C-E8FA-F9A757128BF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288957" y="5710204"/>
              <a:ext cx="1631527" cy="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Immagine 92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4 = \frac{\partial \ell}{\partial z^4} = 1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3ADB3918-99D7-0D7A-1D53-64AB91577CC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4776" y="5785162"/>
              <a:ext cx="1165896" cy="424960"/>
            </a:xfrm>
            <a:prstGeom prst="rect">
              <a:avLst/>
            </a:prstGeom>
          </p:spPr>
        </p:pic>
        <p:pic>
          <p:nvPicPr>
            <p:cNvPr id="88" name="Immagine 87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1}}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E4BB582B-434B-FE2A-AACC-2402954E3B93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9459" y="5753100"/>
              <a:ext cx="162009" cy="181972"/>
            </a:xfrm>
            <a:prstGeom prst="rect">
              <a:avLst/>
            </a:prstGeom>
          </p:spPr>
        </p:pic>
        <p:pic>
          <p:nvPicPr>
            <p:cNvPr id="89" name="Immagine 88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2}}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08C5E665-ED21-9069-BFA5-01D349744961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4059" y="5772150"/>
              <a:ext cx="166616" cy="181972"/>
            </a:xfrm>
            <a:prstGeom prst="rect">
              <a:avLst/>
            </a:prstGeom>
          </p:spPr>
        </p:pic>
        <p:pic>
          <p:nvPicPr>
            <p:cNvPr id="90" name="Immagine 89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3}}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1CA5AD2B-66AE-3FA7-CEAC-ECBB2EBDB774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8184" y="5772151"/>
              <a:ext cx="168152" cy="185043"/>
            </a:xfrm>
            <a:prstGeom prst="rect">
              <a:avLst/>
            </a:prstGeom>
          </p:spPr>
        </p:pic>
        <p:pic>
          <p:nvPicPr>
            <p:cNvPr id="96" name="Immagine 95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3 = \frac{\partial \ell}{\partial z^3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93D9BD50-A32C-3214-CD0D-DAF10A56892B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0167" y="5785162"/>
              <a:ext cx="787748" cy="424960"/>
            </a:xfrm>
            <a:prstGeom prst="rect">
              <a:avLst/>
            </a:prstGeom>
          </p:spPr>
        </p:pic>
        <p:pic>
          <p:nvPicPr>
            <p:cNvPr id="99" name="Immagine 98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2 = \frac{\partial \ell}{\partial z^2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20099E68-DC7B-03F8-7654-D6C234C6D77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023" y="5785162"/>
              <a:ext cx="787748" cy="424960"/>
            </a:xfrm>
            <a:prstGeom prst="rect">
              <a:avLst/>
            </a:prstGeom>
          </p:spPr>
        </p:pic>
        <p:pic>
          <p:nvPicPr>
            <p:cNvPr id="102" name="Immagine 101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1 = \frac{\partial \ell}{\partial z^1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260064DC-9DDD-D260-8699-34BFBEA5C6F0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70" y="5785162"/>
              <a:ext cx="787748" cy="424960"/>
            </a:xfrm>
            <a:prstGeom prst="rect">
              <a:avLst/>
            </a:prstGeom>
          </p:spPr>
        </p:pic>
      </p:grpSp>
      <p:sp>
        <p:nvSpPr>
          <p:cNvPr id="5" name="Rettangolo 4">
            <a:extLst>
              <a:ext uri="{FF2B5EF4-FFF2-40B4-BE49-F238E27FC236}">
                <a16:creationId xmlns:a16="http://schemas.microsoft.com/office/drawing/2014/main" id="{8C27A533-7688-DC05-367F-4D2698FBF2AE}"/>
              </a:ext>
            </a:extLst>
          </p:cNvPr>
          <p:cNvSpPr/>
          <p:nvPr/>
        </p:nvSpPr>
        <p:spPr>
          <a:xfrm>
            <a:off x="4195646" y="3144068"/>
            <a:ext cx="3582469" cy="731554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solidFill>
              <a:schemeClr val="accent1">
                <a:lumMod val="20000"/>
                <a:lumOff val="80000"/>
                <a:alpha val="1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84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2" grpId="0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Back-propagation II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10F2D5-6B5B-DB20-1AC8-4DD1186975B7}"/>
              </a:ext>
            </a:extLst>
          </p:cNvPr>
          <p:cNvSpPr txBox="1"/>
          <p:nvPr/>
        </p:nvSpPr>
        <p:spPr>
          <a:xfrm>
            <a:off x="329420" y="640409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Focus on Layer L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5BD6349-F0E8-FF8E-144D-15A578BD0166}"/>
              </a:ext>
            </a:extLst>
          </p:cNvPr>
          <p:cNvSpPr/>
          <p:nvPr/>
        </p:nvSpPr>
        <p:spPr>
          <a:xfrm>
            <a:off x="2452687" y="1912540"/>
            <a:ext cx="885825" cy="1133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 L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698F589E-8B2F-D04A-5864-854F7D9CAD65}"/>
              </a:ext>
            </a:extLst>
          </p:cNvPr>
          <p:cNvCxnSpPr>
            <a:cxnSpLocks/>
          </p:cNvCxnSpPr>
          <p:nvPr/>
        </p:nvCxnSpPr>
        <p:spPr>
          <a:xfrm rot="10800000">
            <a:off x="821160" y="2717184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AA89CED-D3D4-19E7-9FEE-6BEF6FE6D7A1}"/>
              </a:ext>
            </a:extLst>
          </p:cNvPr>
          <p:cNvCxnSpPr>
            <a:cxnSpLocks/>
          </p:cNvCxnSpPr>
          <p:nvPr/>
        </p:nvCxnSpPr>
        <p:spPr>
          <a:xfrm rot="10800000">
            <a:off x="3316710" y="2717184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L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E388954D-EA0A-F9A2-138A-55F105F857D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696" y="2779130"/>
            <a:ext cx="198864" cy="181972"/>
          </a:xfrm>
          <a:prstGeom prst="rect">
            <a:avLst/>
          </a:prstGeom>
        </p:spPr>
      </p:pic>
      <p:pic>
        <p:nvPicPr>
          <p:cNvPr id="27" name="Immagine 2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{L+1} = \frac{\partial \ell}{\partial z^{L+1}}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0342DA4-9E8D-985D-1832-4479963CD4E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804" y="2792142"/>
            <a:ext cx="1258788" cy="424960"/>
          </a:xfrm>
          <a:prstGeom prst="rect">
            <a:avLst/>
          </a:prstGeom>
        </p:spPr>
      </p:pic>
      <p:pic>
        <p:nvPicPr>
          <p:cNvPr id="25" name="Immagine 24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L = \frac{\partial \ell}{\partial z^{L}}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75F1C24-43EB-798C-5804-E7F70FF5274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60" y="2792142"/>
            <a:ext cx="848456" cy="42496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CC07ED1C-D231-7B41-837D-92E33D6159FF}"/>
              </a:ext>
            </a:extLst>
          </p:cNvPr>
          <p:cNvCxnSpPr>
            <a:cxnSpLocks/>
          </p:cNvCxnSpPr>
          <p:nvPr/>
        </p:nvCxnSpPr>
        <p:spPr>
          <a:xfrm>
            <a:off x="821160" y="2230819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magine 34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L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E8F7971-9139-3BF9-432D-8F3A23F77B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45" y="1958986"/>
            <a:ext cx="197486" cy="182126"/>
          </a:xfrm>
          <a:prstGeom prst="rect">
            <a:avLst/>
          </a:prstGeom>
        </p:spPr>
      </p:pic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1C1B061-5181-DAB6-D853-6A796214D530}"/>
              </a:ext>
            </a:extLst>
          </p:cNvPr>
          <p:cNvCxnSpPr>
            <a:cxnSpLocks/>
          </p:cNvCxnSpPr>
          <p:nvPr/>
        </p:nvCxnSpPr>
        <p:spPr>
          <a:xfrm>
            <a:off x="3316710" y="2230819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{L+1} = f_{L}(z^L;\theta_L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7C30DAAB-FCFB-685F-F97A-4AE106F59A5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299" y="1958986"/>
            <a:ext cx="1579156" cy="230400"/>
          </a:xfrm>
          <a:prstGeom prst="rect">
            <a:avLst/>
          </a:prstGeom>
        </p:spPr>
      </p:pic>
      <p:pic>
        <p:nvPicPr>
          <p:cNvPr id="38" name="Immagine 37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\ell}{\partial \theta^{L}}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978C431-9811-5977-A986-0A9A00E2DE4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176" y="987185"/>
            <a:ext cx="340845" cy="424960"/>
          </a:xfrm>
          <a:prstGeom prst="rect">
            <a:avLst/>
          </a:prstGeom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4B2BBC21-E3F3-56BE-8B2C-209C53F1E5A3}"/>
              </a:ext>
            </a:extLst>
          </p:cNvPr>
          <p:cNvCxnSpPr>
            <a:cxnSpLocks/>
          </p:cNvCxnSpPr>
          <p:nvPr/>
        </p:nvCxnSpPr>
        <p:spPr>
          <a:xfrm flipV="1">
            <a:off x="2895599" y="1489887"/>
            <a:ext cx="0" cy="422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magine 61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_i^L = \frac{\partial \ell}{\partial z_i^{L}} =   \frac{\partial \ell}{\partial z^{L+1}}  \frac{\partial z^{L+1}}{\partial z_i^{L}} =   \delta^{L+1}   \frac{\partial z^{L+1}}{\partial z_i^{L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B8E780B-9EE8-0D41-1149-127CE1194D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55" y="1349340"/>
            <a:ext cx="3601551" cy="509074"/>
          </a:xfrm>
          <a:prstGeom prst="rect">
            <a:avLst/>
          </a:prstGeom>
        </p:spPr>
      </p:pic>
      <p:pic>
        <p:nvPicPr>
          <p:cNvPr id="6" name="Immagine 5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\ell}{\partial \theta_L} = \sum_{i=1}^{n_{L+1}}   \frac{\partial \ell}{\partial z_i^{L+1}}  \frac{\partial z_i^{L+1}}{\partial \theta_L} =  \sum_{i=1}^{n_{L+1}}\delta_i^{L+1}   \frac{\partial z_i^{L+1}}{\partial \theta_L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2FCB4A6-07F7-FDD0-2ECA-15D0949FC74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703" y="2068219"/>
            <a:ext cx="3915332" cy="574903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1AB4F9E-E29B-A8FC-7B45-4E3F67779805}"/>
              </a:ext>
            </a:extLst>
          </p:cNvPr>
          <p:cNvSpPr/>
          <p:nvPr/>
        </p:nvSpPr>
        <p:spPr>
          <a:xfrm>
            <a:off x="6929030" y="2895354"/>
            <a:ext cx="4577298" cy="731554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solidFill>
              <a:schemeClr val="accent1">
                <a:lumMod val="20000"/>
                <a:lumOff val="80000"/>
                <a:alpha val="1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We have an interface to connect blocks/layers and recursively compute the derivatives!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55B8A6-6697-3BF0-2A5D-A50C93B1DC74}"/>
              </a:ext>
            </a:extLst>
          </p:cNvPr>
          <p:cNvSpPr txBox="1"/>
          <p:nvPr/>
        </p:nvSpPr>
        <p:spPr>
          <a:xfrm>
            <a:off x="555481" y="3759785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Technicalities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CE90D8-1C21-D810-A8E5-A35CE54716AB}"/>
              </a:ext>
            </a:extLst>
          </p:cNvPr>
          <p:cNvSpPr txBox="1"/>
          <p:nvPr/>
        </p:nvSpPr>
        <p:spPr>
          <a:xfrm>
            <a:off x="523875" y="4257675"/>
            <a:ext cx="397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Sigmoid activation function: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7E787D7-ACAC-A6B5-2B6C-F480CAFEDD34}"/>
                  </a:ext>
                </a:extLst>
              </p:cNvPr>
              <p:cNvSpPr txBox="1"/>
              <p:nvPr/>
            </p:nvSpPr>
            <p:spPr bwMode="auto">
              <a:xfrm>
                <a:off x="3472686" y="4201124"/>
                <a:ext cx="4928363" cy="4177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it-CH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𝜎</m:t>
                    </m:r>
                    <m:d>
                      <m:dPr>
                        <m:ctrlPr>
                          <a:rPr lang="it-CH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CH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it-CH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CH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it-CH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CH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it-CH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it-CH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CH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CH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kern="0" dirty="0">
                    <a:ea typeface="ＭＳ Ｐゴシック" pitchFamily="-112" charset="-128"/>
                    <a:cs typeface="ＭＳ Ｐゴシック" pitchFamily="-112" charset="-128"/>
                  </a:rPr>
                  <a:t>; </a:t>
                </a:r>
                <a14:m>
                  <m:oMath xmlns:m="http://schemas.openxmlformats.org/officeDocument/2006/math">
                    <m:r>
                      <a:rPr lang="it-CH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 </m:t>
                    </m:r>
                    <m:r>
                      <a:rPr lang="it-CH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𝜎</m:t>
                    </m:r>
                    <m:r>
                      <a:rPr lang="it-CH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′</m:t>
                    </m:r>
                    <m:d>
                      <m:dPr>
                        <m:ctrlP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it-CH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CH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𝜎</m:t>
                    </m:r>
                    <m:d>
                      <m:dPr>
                        <m:ctrlP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kern="0" dirty="0">
                    <a:ea typeface="ＭＳ Ｐゴシック" pitchFamily="-112" charset="-128"/>
                    <a:cs typeface="ＭＳ Ｐゴシック" pitchFamily="-112" charset="-128"/>
                  </a:rPr>
                  <a:t>(1-</a:t>
                </a:r>
                <a:r>
                  <a:rPr lang="it-CH" kern="0" dirty="0">
                    <a:ea typeface="Cambria Math" panose="02040503050406030204" pitchFamily="18" charset="0"/>
                    <a:cs typeface="ＭＳ Ｐゴシック" pitchFamily="-112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it-CH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𝜎</m:t>
                    </m:r>
                    <m:d>
                      <m:dPr>
                        <m:ctrlP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kern="0" dirty="0">
                    <a:ea typeface="ＭＳ Ｐゴシック" pitchFamily="-112" charset="-128"/>
                    <a:cs typeface="ＭＳ Ｐゴシック" pitchFamily="-112" charset="-128"/>
                  </a:rPr>
                  <a:t>)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7E787D7-ACAC-A6B5-2B6C-F480CAFED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2686" y="4201124"/>
                <a:ext cx="4928363" cy="417743"/>
              </a:xfrm>
              <a:prstGeom prst="rect">
                <a:avLst/>
              </a:prstGeom>
              <a:blipFill>
                <a:blip r:embed="rId22"/>
                <a:stretch>
                  <a:fillRect l="-1238" b="-202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6EABBCA-10C5-0229-AD0D-7A98819A6956}"/>
              </a:ext>
            </a:extLst>
          </p:cNvPr>
          <p:cNvSpPr txBox="1"/>
          <p:nvPr/>
        </p:nvSpPr>
        <p:spPr>
          <a:xfrm>
            <a:off x="523875" y="4829047"/>
            <a:ext cx="397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Linear layer: </a:t>
            </a:r>
          </a:p>
        </p:txBody>
      </p:sp>
      <p:pic>
        <p:nvPicPr>
          <p:cNvPr id="50" name="Immagine 49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z^{L+1} = Wz^L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044289E-CD87-5948-5786-64FA55039B0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71" y="4900508"/>
            <a:ext cx="1254857" cy="207360"/>
          </a:xfrm>
          <a:prstGeom prst="rect">
            <a:avLst/>
          </a:prstGeom>
        </p:spPr>
      </p:pic>
      <p:pic>
        <p:nvPicPr>
          <p:cNvPr id="37" name="Immagine 3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z^{L+1}}{\partial z_i^{L}} = W_{:,i} \ \rightarrow \ \delta^{L} = \delta^{L+1} W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7DD3D073-8ED3-4BF8-E350-3E6A107D791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29" y="4865618"/>
            <a:ext cx="2769185" cy="509074"/>
          </a:xfrm>
          <a:prstGeom prst="rect">
            <a:avLst/>
          </a:prstGeom>
        </p:spPr>
      </p:pic>
      <p:pic>
        <p:nvPicPr>
          <p:cNvPr id="24" name="Immagine 23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z_i^{L+1}}{\partial W} = \left[\begin{array}{l}0 \\ \vdots \\ z^{L'} \\0 \end{array} \right] \rightarrow&#10;  \frac{\partial \ell}{\partial W}   =  \left[\begin{array}{l}\delta_1^{L+1}z^{L'} \\ \vdots \\ \delta_{n_L}^{L+1}z^{L'} \end{array} \right]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220627D-FED4-45AA-972B-14B2A11997E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52" y="5429938"/>
            <a:ext cx="3673964" cy="10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7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4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790575"/>
            <a:ext cx="1219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Abstractions</a:t>
            </a:r>
            <a:r>
              <a:rPr lang="it-CH" sz="2400" dirty="0"/>
              <a:t> of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Models can </a:t>
            </a:r>
            <a:r>
              <a:rPr lang="it-CH" sz="2400" dirty="0" err="1">
                <a:solidFill>
                  <a:srgbClr val="0070C0"/>
                </a:solidFill>
              </a:rPr>
              <a:t>describe</a:t>
            </a:r>
            <a:r>
              <a:rPr lang="it-CH" sz="2400" dirty="0"/>
              <a:t> </a:t>
            </a:r>
            <a:r>
              <a:rPr lang="it-CH" sz="2400" dirty="0" err="1"/>
              <a:t>mechanical</a:t>
            </a:r>
            <a:r>
              <a:rPr lang="it-CH" sz="2400" dirty="0"/>
              <a:t> systems, social interactions, markets,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Different</a:t>
            </a:r>
            <a:r>
              <a:rPr lang="it-CH" sz="2400" dirty="0"/>
              <a:t> </a:t>
            </a:r>
            <a:r>
              <a:rPr lang="it-CH" sz="2400" dirty="0" err="1"/>
              <a:t>types</a:t>
            </a:r>
            <a:r>
              <a:rPr lang="it-CH" sz="2400" dirty="0"/>
              <a:t> of models: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Intuitive/</a:t>
            </a:r>
            <a:r>
              <a:rPr lang="it-CH" sz="2400" dirty="0" err="1">
                <a:solidFill>
                  <a:srgbClr val="0070C0"/>
                </a:solidFill>
              </a:rPr>
              <a:t>mental</a:t>
            </a:r>
            <a:r>
              <a:rPr lang="it-CH" sz="2400" dirty="0">
                <a:solidFill>
                  <a:srgbClr val="0070C0"/>
                </a:solidFill>
              </a:rPr>
              <a:t>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Graphical</a:t>
            </a:r>
            <a:r>
              <a:rPr lang="it-CH" sz="2400" dirty="0">
                <a:solidFill>
                  <a:srgbClr val="0070C0"/>
                </a:solidFill>
              </a:rPr>
              <a:t> models </a:t>
            </a:r>
            <a:r>
              <a:rPr lang="it-CH" sz="2400" dirty="0"/>
              <a:t>(Bode </a:t>
            </a:r>
            <a:r>
              <a:rPr lang="it-CH" sz="2400" dirty="0" err="1"/>
              <a:t>diagrams</a:t>
            </a:r>
            <a:r>
              <a:rPr lang="it-CH" sz="2400" dirty="0"/>
              <a:t>, flowcharts)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Computer simulators </a:t>
            </a:r>
            <a:r>
              <a:rPr lang="it-CH" sz="2400" dirty="0"/>
              <a:t>(</a:t>
            </a:r>
            <a:r>
              <a:rPr lang="it-CH" sz="2400" dirty="0" err="1"/>
              <a:t>digital</a:t>
            </a:r>
            <a:r>
              <a:rPr lang="it-CH" sz="2400" dirty="0"/>
              <a:t> </a:t>
            </a:r>
            <a:r>
              <a:rPr lang="it-CH" sz="2400" dirty="0" err="1"/>
              <a:t>representation</a:t>
            </a:r>
            <a:r>
              <a:rPr lang="it-CH" sz="2400" dirty="0"/>
              <a:t> of the systems)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Mathematical models </a:t>
            </a:r>
            <a:r>
              <a:rPr lang="it-CH" sz="2400" dirty="0" err="1"/>
              <a:t>describing</a:t>
            </a:r>
            <a:r>
              <a:rPr lang="it-CH" sz="2400" dirty="0"/>
              <a:t> relations </a:t>
            </a:r>
            <a:r>
              <a:rPr lang="it-CH" sz="2400" dirty="0" err="1"/>
              <a:t>between</a:t>
            </a:r>
            <a:r>
              <a:rPr lang="it-CH" sz="2400" dirty="0"/>
              <a:t> </a:t>
            </a:r>
            <a:r>
              <a:rPr lang="it-CH" sz="2400" dirty="0" err="1"/>
              <a:t>variables</a:t>
            </a:r>
            <a:r>
              <a:rPr lang="it-CH" sz="2400" dirty="0"/>
              <a:t>/</a:t>
            </a:r>
            <a:r>
              <a:rPr lang="it-CH" sz="2400" dirty="0" err="1"/>
              <a:t>signals</a:t>
            </a:r>
            <a:r>
              <a:rPr lang="it-CH" sz="2400" dirty="0"/>
              <a:t> of the system/</a:t>
            </a:r>
            <a:r>
              <a:rPr lang="it-CH" sz="2400" dirty="0" err="1"/>
              <a:t>process</a:t>
            </a:r>
            <a:endParaRPr lang="it-CH" sz="2400" dirty="0"/>
          </a:p>
        </p:txBody>
      </p:sp>
      <p:pic>
        <p:nvPicPr>
          <p:cNvPr id="7" name="Immagine 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dot{\bf{x}}(t) &amp;= f(x(t),u(t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1589F23-B596-48E5-717F-3D88548428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31" y="4717413"/>
            <a:ext cx="2489417" cy="303908"/>
          </a:xfrm>
          <a:prstGeom prst="rect">
            <a:avLst/>
          </a:prstGeom>
        </p:spPr>
      </p:pic>
      <p:pic>
        <p:nvPicPr>
          <p:cNvPr id="17" name="Immagine 1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&#10;  \begin{equation*}&#10;    \frac{\partial u}{\partial t} = \alpha \frac{\partial^2 u}{\partial x^2}&#10;\end{equation*}&#10;&#10;&#10;&#10;&#10;&#10;\end{document}" title="IguanaTex Bitmap Display">
            <a:extLst>
              <a:ext uri="{FF2B5EF4-FFF2-40B4-BE49-F238E27FC236}">
                <a16:creationId xmlns:a16="http://schemas.microsoft.com/office/drawing/2014/main" id="{3E880F60-2827-DE78-BC2E-74471F401A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58" y="5479562"/>
            <a:ext cx="1514057" cy="67254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5B2E911-263A-60A5-83AB-411C498CFF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91" t="3609" r="11372" b="27257"/>
          <a:stretch/>
        </p:blipFill>
        <p:spPr>
          <a:xfrm>
            <a:off x="9939708" y="4692554"/>
            <a:ext cx="2033217" cy="181520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9F8C2B8-627A-7829-F6CD-D3D96AE35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9199" y="4512934"/>
            <a:ext cx="1472209" cy="147220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C17D79B-38B3-721F-6115-3C0C926F2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556" y="4454659"/>
            <a:ext cx="3429483" cy="193357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4477265-A7D0-E9FA-EF83-489055DBA2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4525" y="4744023"/>
            <a:ext cx="1836679" cy="1836679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636A7CC9-0639-08B6-C813-4C354DA10445}"/>
              </a:ext>
            </a:extLst>
          </p:cNvPr>
          <p:cNvSpPr/>
          <p:nvPr/>
        </p:nvSpPr>
        <p:spPr>
          <a:xfrm>
            <a:off x="540281" y="3695700"/>
            <a:ext cx="3098269" cy="5185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42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Modelling paradigms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638175"/>
            <a:ext cx="12192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First </a:t>
            </a:r>
            <a:r>
              <a:rPr lang="it-CH" sz="2400" dirty="0" err="1">
                <a:solidFill>
                  <a:srgbClr val="0070C0"/>
                </a:solidFill>
              </a:rPr>
              <a:t>principles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modelling</a:t>
            </a:r>
            <a:r>
              <a:rPr lang="it-CH" sz="2400" dirty="0"/>
              <a:t> (from </a:t>
            </a:r>
            <a:r>
              <a:rPr lang="it-CH" sz="2400" dirty="0">
                <a:solidFill>
                  <a:srgbClr val="FF0000"/>
                </a:solidFill>
              </a:rPr>
              <a:t>first </a:t>
            </a:r>
            <a:r>
              <a:rPr lang="it-CH" sz="2400" dirty="0" err="1">
                <a:solidFill>
                  <a:srgbClr val="FF0000"/>
                </a:solidFill>
              </a:rPr>
              <a:t>principles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>
                <a:solidFill>
                  <a:srgbClr val="FF0000"/>
                </a:solidFill>
              </a:rPr>
              <a:t>laws</a:t>
            </a:r>
            <a:r>
              <a:rPr lang="it-CH" sz="2400" dirty="0">
                <a:solidFill>
                  <a:srgbClr val="FF0000"/>
                </a:solidFill>
              </a:rPr>
              <a:t> of </a:t>
            </a:r>
            <a:r>
              <a:rPr lang="it-CH" sz="2400" dirty="0" err="1">
                <a:solidFill>
                  <a:srgbClr val="FF0000"/>
                </a:solidFill>
              </a:rPr>
              <a:t>physics</a:t>
            </a:r>
            <a:r>
              <a:rPr lang="it-CH" sz="2400" dirty="0">
                <a:solidFill>
                  <a:srgbClr val="FF0000"/>
                </a:solidFill>
              </a:rPr>
              <a:t>/</a:t>
            </a:r>
            <a:r>
              <a:rPr lang="it-CH" sz="2400" dirty="0" err="1">
                <a:solidFill>
                  <a:srgbClr val="FF0000"/>
                </a:solidFill>
              </a:rPr>
              <a:t>chemistry</a:t>
            </a:r>
            <a:r>
              <a:rPr lang="it-CH" sz="2400" dirty="0">
                <a:solidFill>
                  <a:srgbClr val="FF0000"/>
                </a:solidFill>
              </a:rPr>
              <a:t>/</a:t>
            </a:r>
            <a:r>
              <a:rPr lang="it-CH" sz="2400" dirty="0" err="1">
                <a:solidFill>
                  <a:srgbClr val="FF0000"/>
                </a:solidFill>
              </a:rPr>
              <a:t>biology</a:t>
            </a:r>
            <a:r>
              <a:rPr lang="it-CH" sz="2400" dirty="0"/>
              <a:t>, etc.)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Pure </a:t>
            </a:r>
            <a:r>
              <a:rPr lang="it-CH" sz="2400" dirty="0" err="1"/>
              <a:t>physical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: </a:t>
            </a:r>
            <a:r>
              <a:rPr lang="it-CH" sz="2400" b="1" dirty="0"/>
              <a:t>white-box </a:t>
            </a:r>
            <a:r>
              <a:rPr lang="it-CH" sz="2400" b="1" dirty="0" err="1"/>
              <a:t>approach</a:t>
            </a:r>
            <a:r>
              <a:rPr lang="it-CH" sz="2400" b="1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Knowledge of the </a:t>
            </a:r>
            <a:r>
              <a:rPr lang="it-CH" sz="2400" dirty="0" err="1"/>
              <a:t>physics</a:t>
            </a:r>
            <a:r>
              <a:rPr lang="it-CH" sz="2400" dirty="0"/>
              <a:t> </a:t>
            </a:r>
            <a:r>
              <a:rPr lang="it-CH" sz="2400" dirty="0" err="1"/>
              <a:t>behind</a:t>
            </a:r>
            <a:r>
              <a:rPr lang="it-CH" sz="2400" dirty="0"/>
              <a:t> the system/</a:t>
            </a:r>
            <a:r>
              <a:rPr lang="it-CH" sz="2400" dirty="0" err="1"/>
              <a:t>process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Models are </a:t>
            </a:r>
            <a:r>
              <a:rPr lang="it-CH" sz="2400" dirty="0" err="1"/>
              <a:t>interpretable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Sometimes</a:t>
            </a:r>
            <a:r>
              <a:rPr lang="it-CH" sz="2400" dirty="0"/>
              <a:t>, </a:t>
            </a:r>
            <a:r>
              <a:rPr lang="it-CH" sz="2400" dirty="0" err="1"/>
              <a:t>physical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 can be </a:t>
            </a:r>
            <a:r>
              <a:rPr lang="it-CH" sz="2400" dirty="0" err="1"/>
              <a:t>complex</a:t>
            </a:r>
            <a:r>
              <a:rPr lang="it-CH" sz="2400" dirty="0"/>
              <a:t> or </a:t>
            </a:r>
            <a:r>
              <a:rPr lang="it-CH" sz="2400" dirty="0" err="1"/>
              <a:t>even</a:t>
            </a:r>
            <a:r>
              <a:rPr lang="it-CH" sz="2400" dirty="0"/>
              <a:t> </a:t>
            </a:r>
            <a:r>
              <a:rPr lang="it-CH" sz="2400" dirty="0" err="1"/>
              <a:t>impossible</a:t>
            </a:r>
            <a:endParaRPr lang="it-CH" sz="2400" dirty="0"/>
          </a:p>
          <a:p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Data-</a:t>
            </a:r>
            <a:r>
              <a:rPr lang="it-CH" sz="2400" dirty="0" err="1">
                <a:solidFill>
                  <a:srgbClr val="0070C0"/>
                </a:solidFill>
              </a:rPr>
              <a:t>driven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modelling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/>
              <a:t>(from </a:t>
            </a:r>
            <a:r>
              <a:rPr lang="it-CH" sz="2400" dirty="0" err="1">
                <a:solidFill>
                  <a:srgbClr val="FF0000"/>
                </a:solidFill>
              </a:rPr>
              <a:t>measurements</a:t>
            </a:r>
            <a:r>
              <a:rPr lang="it-CH" sz="2400" dirty="0">
                <a:solidFill>
                  <a:srgbClr val="FF0000"/>
                </a:solidFill>
              </a:rPr>
              <a:t> of </a:t>
            </a:r>
            <a:r>
              <a:rPr lang="it-CH" sz="2400" dirty="0" err="1">
                <a:solidFill>
                  <a:srgbClr val="FF0000"/>
                </a:solidFill>
              </a:rPr>
              <a:t>variables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/>
              <a:t>gathered</a:t>
            </a:r>
            <a:r>
              <a:rPr lang="it-CH" sz="2400" dirty="0"/>
              <a:t> from </a:t>
            </a:r>
            <a:r>
              <a:rPr lang="it-CH" sz="2400" dirty="0" err="1"/>
              <a:t>experiments</a:t>
            </a:r>
            <a:r>
              <a:rPr lang="it-CH" sz="2400" dirty="0"/>
              <a:t>)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Pure data-</a:t>
            </a:r>
            <a:r>
              <a:rPr lang="it-CH" sz="2400" dirty="0" err="1"/>
              <a:t>driven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: </a:t>
            </a:r>
            <a:r>
              <a:rPr lang="it-CH" sz="2400" b="1" dirty="0"/>
              <a:t>black-box </a:t>
            </a:r>
            <a:r>
              <a:rPr lang="it-CH" sz="2400" b="1" dirty="0" err="1"/>
              <a:t>approach</a:t>
            </a:r>
            <a:r>
              <a:rPr lang="it-CH" sz="2400" b="1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Limited knowledge of the system/</a:t>
            </a:r>
            <a:r>
              <a:rPr lang="it-CH" sz="2400" dirty="0" err="1"/>
              <a:t>process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Models are </a:t>
            </a:r>
            <a:r>
              <a:rPr lang="it-CH" sz="2400" dirty="0" err="1"/>
              <a:t>usually</a:t>
            </a:r>
            <a:r>
              <a:rPr lang="it-CH" sz="2400" dirty="0"/>
              <a:t> </a:t>
            </a:r>
            <a:r>
              <a:rPr lang="it-CH" sz="2400" dirty="0" err="1"/>
              <a:t>not</a:t>
            </a:r>
            <a:r>
              <a:rPr lang="it-CH" sz="2400" dirty="0"/>
              <a:t> </a:t>
            </a:r>
            <a:r>
              <a:rPr lang="it-CH" sz="2400" dirty="0" err="1"/>
              <a:t>explainable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Need</a:t>
            </a:r>
            <a:r>
              <a:rPr lang="it-CH" sz="2400" dirty="0"/>
              <a:t> of (informative) data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Generalization</a:t>
            </a:r>
            <a:r>
              <a:rPr lang="it-CH" sz="2400" dirty="0"/>
              <a:t> </a:t>
            </a:r>
            <a:r>
              <a:rPr lang="it-CH" sz="2400" dirty="0" err="1"/>
              <a:t>properties</a:t>
            </a:r>
            <a:r>
              <a:rPr lang="it-CH" sz="2400" dirty="0"/>
              <a:t> </a:t>
            </a:r>
            <a:r>
              <a:rPr lang="it-CH" sz="2400" dirty="0" err="1"/>
              <a:t>might</a:t>
            </a:r>
            <a:r>
              <a:rPr lang="it-CH" sz="2400" dirty="0"/>
              <a:t> be limited</a:t>
            </a:r>
          </a:p>
          <a:p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Combination</a:t>
            </a:r>
            <a:r>
              <a:rPr lang="it-CH" sz="2400" dirty="0"/>
              <a:t> of first </a:t>
            </a:r>
            <a:r>
              <a:rPr lang="it-CH" sz="2400" dirty="0" err="1"/>
              <a:t>principles</a:t>
            </a:r>
            <a:r>
              <a:rPr lang="it-CH" sz="2400" dirty="0"/>
              <a:t> and data-</a:t>
            </a:r>
            <a:r>
              <a:rPr lang="it-CH" sz="2400" dirty="0" err="1"/>
              <a:t>driven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 </a:t>
            </a:r>
            <a:r>
              <a:rPr lang="it-CH" sz="2400" dirty="0" err="1"/>
              <a:t>is</a:t>
            </a:r>
            <a:r>
              <a:rPr lang="it-CH" sz="2400" dirty="0"/>
              <a:t> </a:t>
            </a:r>
            <a:r>
              <a:rPr lang="it-CH" sz="2400" dirty="0" err="1"/>
              <a:t>also</a:t>
            </a:r>
            <a:r>
              <a:rPr lang="it-CH" sz="2400" dirty="0"/>
              <a:t> </a:t>
            </a:r>
            <a:r>
              <a:rPr lang="it-CH" sz="2400" dirty="0" err="1"/>
              <a:t>possible</a:t>
            </a:r>
            <a:r>
              <a:rPr lang="it-CH" sz="2400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E.g., model </a:t>
            </a:r>
            <a:r>
              <a:rPr lang="it-CH" sz="2400" dirty="0" err="1"/>
              <a:t>structure</a:t>
            </a:r>
            <a:r>
              <a:rPr lang="it-CH" sz="2400" dirty="0"/>
              <a:t> </a:t>
            </a:r>
            <a:r>
              <a:rPr lang="it-CH" sz="2400" dirty="0" err="1"/>
              <a:t>derived</a:t>
            </a:r>
            <a:r>
              <a:rPr lang="it-CH" sz="2400" dirty="0"/>
              <a:t> from </a:t>
            </a:r>
            <a:r>
              <a:rPr lang="it-CH" sz="2400" dirty="0" err="1"/>
              <a:t>physics</a:t>
            </a:r>
            <a:r>
              <a:rPr lang="it-CH" sz="2400" dirty="0"/>
              <a:t>, and some </a:t>
            </a:r>
            <a:r>
              <a:rPr lang="it-CH" sz="2400" dirty="0" err="1"/>
              <a:t>parameters</a:t>
            </a:r>
            <a:r>
              <a:rPr lang="it-CH" sz="2400" dirty="0"/>
              <a:t> </a:t>
            </a:r>
            <a:r>
              <a:rPr lang="it-CH" sz="2400" dirty="0" err="1"/>
              <a:t>estimated</a:t>
            </a:r>
            <a:r>
              <a:rPr lang="it-CH" sz="2400" dirty="0"/>
              <a:t> from data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In </a:t>
            </a:r>
            <a:r>
              <a:rPr lang="it-CH" sz="2400" dirty="0" err="1"/>
              <a:t>any</a:t>
            </a:r>
            <a:r>
              <a:rPr lang="it-CH" sz="2400" dirty="0"/>
              <a:t> case, </a:t>
            </a:r>
            <a:r>
              <a:rPr lang="it-CH" sz="2400" dirty="0" err="1">
                <a:solidFill>
                  <a:srgbClr val="FF0000"/>
                </a:solidFill>
              </a:rPr>
              <a:t>even</a:t>
            </a:r>
            <a:r>
              <a:rPr lang="it-CH" sz="2400" dirty="0">
                <a:solidFill>
                  <a:srgbClr val="FF0000"/>
                </a:solidFill>
              </a:rPr>
              <a:t> pure </a:t>
            </a:r>
            <a:r>
              <a:rPr lang="it-CH" sz="2400" dirty="0" err="1">
                <a:solidFill>
                  <a:srgbClr val="FF0000"/>
                </a:solidFill>
              </a:rPr>
              <a:t>physical</a:t>
            </a:r>
            <a:r>
              <a:rPr lang="it-CH" sz="2400" dirty="0">
                <a:solidFill>
                  <a:srgbClr val="FF0000"/>
                </a:solidFill>
              </a:rPr>
              <a:t> models </a:t>
            </a:r>
            <a:r>
              <a:rPr lang="it-CH" sz="2400" dirty="0" err="1">
                <a:solidFill>
                  <a:srgbClr val="FF0000"/>
                </a:solidFill>
              </a:rPr>
              <a:t>needs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>
                <a:solidFill>
                  <a:srgbClr val="FF0000"/>
                </a:solidFill>
              </a:rPr>
              <a:t>often</a:t>
            </a:r>
            <a:r>
              <a:rPr lang="it-CH" sz="2400" dirty="0">
                <a:solidFill>
                  <a:srgbClr val="FF0000"/>
                </a:solidFill>
              </a:rPr>
              <a:t> to be </a:t>
            </a:r>
            <a:r>
              <a:rPr lang="it-CH" sz="2400" dirty="0" err="1">
                <a:solidFill>
                  <a:srgbClr val="FF0000"/>
                </a:solidFill>
              </a:rPr>
              <a:t>validated</a:t>
            </a:r>
            <a:r>
              <a:rPr lang="it-CH" sz="2400" dirty="0">
                <a:solidFill>
                  <a:srgbClr val="FF0000"/>
                </a:solidFill>
              </a:rPr>
              <a:t> with </a:t>
            </a:r>
            <a:r>
              <a:rPr lang="it-CH" sz="2400" dirty="0" err="1">
                <a:solidFill>
                  <a:srgbClr val="FF0000"/>
                </a:solidFill>
              </a:rPr>
              <a:t>experiments</a:t>
            </a:r>
            <a:endParaRPr lang="it-CH" sz="2400" dirty="0">
              <a:solidFill>
                <a:srgbClr val="FF0000"/>
              </a:solidFill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6D9786F0-F082-3441-BE46-888D96CE7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7" t="26289" r="22362" b="27510"/>
          <a:stretch/>
        </p:blipFill>
        <p:spPr>
          <a:xfrm>
            <a:off x="9247097" y="3509660"/>
            <a:ext cx="1989846" cy="167575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C9E47F36-F237-C3B8-E347-58E783C08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1" r="12647"/>
          <a:stretch/>
        </p:blipFill>
        <p:spPr>
          <a:xfrm>
            <a:off x="10370163" y="1036697"/>
            <a:ext cx="1695459" cy="19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3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Dynamical systems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l}&#10;\dot{x}(t) = f(x(t),u(t);\red{\theta})\\&#10;y(t) = g(x(t);\red{\theta})&#10;\end{array} \right.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49389B76-DCDF-5B65-DE8D-2534809A0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3" y="4497889"/>
            <a:ext cx="3111497" cy="727405"/>
          </a:xfrm>
          <a:prstGeom prst="rect">
            <a:avLst/>
          </a:prstGeom>
        </p:spPr>
      </p:pic>
      <p:grpSp>
        <p:nvGrpSpPr>
          <p:cNvPr id="46" name="Gruppo 45">
            <a:extLst>
              <a:ext uri="{FF2B5EF4-FFF2-40B4-BE49-F238E27FC236}">
                <a16:creationId xmlns:a16="http://schemas.microsoft.com/office/drawing/2014/main" id="{B04E067D-1F67-13E5-6AB6-6482DA0E84FA}"/>
              </a:ext>
            </a:extLst>
          </p:cNvPr>
          <p:cNvGrpSpPr/>
          <p:nvPr/>
        </p:nvGrpSpPr>
        <p:grpSpPr>
          <a:xfrm>
            <a:off x="113664" y="724604"/>
            <a:ext cx="12192000" cy="2031224"/>
            <a:chOff x="113664" y="633164"/>
            <a:chExt cx="12192000" cy="2031224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2DE14E0-CC7B-02C4-B850-8C14C7345D75}"/>
                </a:ext>
              </a:extLst>
            </p:cNvPr>
            <p:cNvSpPr txBox="1"/>
            <p:nvPr/>
          </p:nvSpPr>
          <p:spPr>
            <a:xfrm>
              <a:off x="113664" y="633164"/>
              <a:ext cx="12192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CH" sz="2400" dirty="0">
                  <a:solidFill>
                    <a:srgbClr val="0070C0"/>
                  </a:solidFill>
                </a:rPr>
                <a:t>Systems with </a:t>
              </a:r>
              <a:r>
                <a:rPr lang="it-CH" sz="2400" dirty="0" err="1">
                  <a:solidFill>
                    <a:srgbClr val="0070C0"/>
                  </a:solidFill>
                </a:rPr>
                <a:t>memory</a:t>
              </a:r>
              <a:r>
                <a:rPr lang="it-CH" sz="2400" dirty="0"/>
                <a:t> (</a:t>
              </a:r>
              <a:r>
                <a:rPr lang="it-CH" sz="2400" dirty="0" err="1"/>
                <a:t>present</a:t>
              </a:r>
              <a:r>
                <a:rPr lang="it-CH" sz="2400" dirty="0"/>
                <a:t> </a:t>
              </a:r>
              <a:r>
                <a:rPr lang="it-CH" sz="2400" dirty="0" err="1"/>
                <a:t>also</a:t>
              </a:r>
              <a:r>
                <a:rPr lang="it-CH" sz="2400" dirty="0"/>
                <a:t> </a:t>
              </a:r>
              <a:r>
                <a:rPr lang="it-CH" sz="2400" dirty="0" err="1"/>
                <a:t>depends</a:t>
              </a:r>
              <a:r>
                <a:rPr lang="it-CH" sz="2400" dirty="0"/>
                <a:t> on the </a:t>
              </a:r>
              <a:r>
                <a:rPr lang="it-CH" sz="2400" dirty="0" err="1"/>
                <a:t>past</a:t>
              </a:r>
              <a:r>
                <a:rPr lang="it-CH" sz="2400" dirty="0"/>
                <a:t>)</a:t>
              </a:r>
              <a:r>
                <a:rPr lang="it-CH" sz="2400" b="1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CH" sz="2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CH" sz="2400" b="1" dirty="0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8A783A8D-9740-D39F-EBAA-EB7977E80913}"/>
                </a:ext>
              </a:extLst>
            </p:cNvPr>
            <p:cNvSpPr/>
            <p:nvPr/>
          </p:nvSpPr>
          <p:spPr>
            <a:xfrm>
              <a:off x="5478366" y="1479237"/>
              <a:ext cx="1469803" cy="7788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800" i="1" dirty="0"/>
                <a:t>S</a:t>
              </a:r>
              <a:endParaRPr lang="en-GB" i="1" dirty="0"/>
            </a:p>
          </p:txBody>
        </p:sp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7C3A540E-4AC2-C10C-DCA5-BB49DA5E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8031" y="1204504"/>
              <a:ext cx="1845947" cy="14291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2A67E763-1C9F-6947-1397-80079CBD8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5117" y="1267803"/>
              <a:ext cx="1846800" cy="1396585"/>
            </a:xfrm>
            <a:prstGeom prst="rect">
              <a:avLst/>
            </a:prstGeom>
          </p:spPr>
        </p:pic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16DB039A-C07E-E2CB-2DEF-3268E0350426}"/>
                </a:ext>
              </a:extLst>
            </p:cNvPr>
            <p:cNvCxnSpPr/>
            <p:nvPr/>
          </p:nvCxnSpPr>
          <p:spPr>
            <a:xfrm>
              <a:off x="6963730" y="1870603"/>
              <a:ext cx="1074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0F6196D1-79E8-D766-EC4A-2232BA4A10FA}"/>
                </a:ext>
              </a:extLst>
            </p:cNvPr>
            <p:cNvCxnSpPr/>
            <p:nvPr/>
          </p:nvCxnSpPr>
          <p:spPr>
            <a:xfrm>
              <a:off x="4383090" y="1850283"/>
              <a:ext cx="1074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E5D87C60-6CA2-B8C7-E2B1-50B0620D9B4F}"/>
                </a:ext>
              </a:extLst>
            </p:cNvPr>
            <p:cNvSpPr txBox="1"/>
            <p:nvPr/>
          </p:nvSpPr>
          <p:spPr>
            <a:xfrm>
              <a:off x="7233602" y="1503547"/>
              <a:ext cx="35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97CBAB91-F855-7DBE-A478-553A99AF9567}"/>
                </a:ext>
              </a:extLst>
            </p:cNvPr>
            <p:cNvSpPr txBox="1"/>
            <p:nvPr/>
          </p:nvSpPr>
          <p:spPr>
            <a:xfrm>
              <a:off x="4764722" y="1513707"/>
              <a:ext cx="35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</a:t>
              </a:r>
            </a:p>
          </p:txBody>
        </p:sp>
      </p:grpSp>
      <p:pic>
        <p:nvPicPr>
          <p:cNvPr id="11" name="Immagine 10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rl}&#10;x(k+1) &amp;= f(x(k),u(k);\red{\theta})\\&#10;y(k) &amp; = g(x(k);\red{\theta})&#10;\end{array} \right.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844C8306-51DA-B000-3F58-921B1E15829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0" y="4497889"/>
            <a:ext cx="4027611" cy="72740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CEBC73-CFA1-8350-E8C7-B047AF6B8951}"/>
              </a:ext>
            </a:extLst>
          </p:cNvPr>
          <p:cNvSpPr txBox="1"/>
          <p:nvPr/>
        </p:nvSpPr>
        <p:spPr>
          <a:xfrm>
            <a:off x="113664" y="302012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Described</a:t>
            </a:r>
            <a:r>
              <a:rPr lang="it-CH" sz="2400" dirty="0"/>
              <a:t> by </a:t>
            </a:r>
            <a:r>
              <a:rPr lang="it-CH" sz="2400" dirty="0" err="1">
                <a:solidFill>
                  <a:srgbClr val="0070C0"/>
                </a:solidFill>
              </a:rPr>
              <a:t>equations</a:t>
            </a:r>
            <a:r>
              <a:rPr lang="it-CH" sz="2400" dirty="0">
                <a:solidFill>
                  <a:srgbClr val="0070C0"/>
                </a:solidFill>
              </a:rPr>
              <a:t> in time</a:t>
            </a:r>
          </a:p>
        </p:txBody>
      </p:sp>
      <p:pic>
        <p:nvPicPr>
          <p:cNvPr id="65" name="Immagine 64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^{(n)}(t) = h\left(y^{(n-1)},\ldots,y, u^{(n)},\ldots,u \right) 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B00ADF24-CEE5-B87F-9FB8-68F71B203D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3" y="5891845"/>
            <a:ext cx="4135314" cy="454400"/>
          </a:xfrm>
          <a:prstGeom prst="rect">
            <a:avLst/>
          </a:prstGeom>
        </p:spPr>
      </p:pic>
      <p:pic>
        <p:nvPicPr>
          <p:cNvPr id="63" name="Immagine 62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(k) = h\left(y(k-1),\ldots,y(k-n_a), u(k),\ldots,u(k-n_b) \right) 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49DF1468-CAB0-9A45-A791-E900502A60E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14" y="5997738"/>
            <a:ext cx="5880686" cy="253257"/>
          </a:xfrm>
          <a:prstGeom prst="rect">
            <a:avLst/>
          </a:prstGeom>
        </p:spPr>
      </p:pic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5FCD431E-7A14-7D34-13F3-C031D1519AAA}"/>
              </a:ext>
            </a:extLst>
          </p:cNvPr>
          <p:cNvSpPr txBox="1"/>
          <p:nvPr/>
        </p:nvSpPr>
        <p:spPr>
          <a:xfrm>
            <a:off x="800100" y="3743325"/>
            <a:ext cx="402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Continuous time: ODE</a:t>
            </a:r>
            <a:endParaRPr lang="en-GB" sz="2000" dirty="0">
              <a:solidFill>
                <a:srgbClr val="00B050"/>
              </a:solidFill>
            </a:endParaRP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172992E5-4A46-6EBD-DD96-E7EC10C5FE0E}"/>
              </a:ext>
            </a:extLst>
          </p:cNvPr>
          <p:cNvSpPr txBox="1"/>
          <p:nvPr/>
        </p:nvSpPr>
        <p:spPr>
          <a:xfrm>
            <a:off x="6724648" y="3743325"/>
            <a:ext cx="605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Discrete time: Recurrence equation </a:t>
            </a:r>
          </a:p>
        </p:txBody>
      </p:sp>
    </p:spTree>
    <p:extLst>
      <p:ext uri="{BB962C8B-B14F-4D97-AF65-F5344CB8AC3E}">
        <p14:creationId xmlns:p14="http://schemas.microsoft.com/office/powerpoint/2010/main" val="282218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6" grpId="0"/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 structures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Model: Given </a:t>
            </a:r>
            <a:r>
              <a:rPr lang="it-CH" sz="2400" dirty="0" err="1">
                <a:solidFill>
                  <a:srgbClr val="0070C0"/>
                </a:solidFill>
              </a:rPr>
              <a:t>past</a:t>
            </a:r>
            <a:r>
              <a:rPr lang="it-CH" sz="2400" dirty="0">
                <a:solidFill>
                  <a:srgbClr val="0070C0"/>
                </a:solidFill>
              </a:rPr>
              <a:t> inputs and outputs, </a:t>
            </a:r>
            <a:r>
              <a:rPr lang="it-CH" sz="2400" dirty="0" err="1">
                <a:solidFill>
                  <a:srgbClr val="0070C0"/>
                </a:solidFill>
              </a:rPr>
              <a:t>provides</a:t>
            </a:r>
            <a:r>
              <a:rPr lang="it-CH" sz="2400" dirty="0">
                <a:solidFill>
                  <a:srgbClr val="0070C0"/>
                </a:solidFill>
              </a:rPr>
              <a:t> an estimate of the </a:t>
            </a:r>
            <a:r>
              <a:rPr lang="it-CH" sz="2400" dirty="0" err="1">
                <a:solidFill>
                  <a:srgbClr val="0070C0"/>
                </a:solidFill>
              </a:rPr>
              <a:t>current</a:t>
            </a:r>
            <a:r>
              <a:rPr lang="it-CH" sz="2400" dirty="0">
                <a:solidFill>
                  <a:srgbClr val="0070C0"/>
                </a:solidFill>
              </a:rPr>
              <a:t> output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 ARX model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31" name="Immagine 3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5EBEA5E-076B-B4FE-16BF-1EF6AF4212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90" y="1933134"/>
            <a:ext cx="9999356" cy="124196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77056" y="333047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Residual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signal</a:t>
            </a:r>
            <a:r>
              <a:rPr lang="it-CH" sz="2400" dirty="0">
                <a:solidFill>
                  <a:srgbClr val="0070C0"/>
                </a:solidFill>
              </a:rPr>
              <a:t>: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</a:t>
            </a:r>
          </a:p>
        </p:txBody>
      </p:sp>
      <p:pic>
        <p:nvPicPr>
          <p:cNvPr id="34" name="Immagine 3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68B05EF-F39D-CD58-29DE-5D86BAC2B1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410337"/>
            <a:ext cx="2672639" cy="303908"/>
          </a:xfrm>
          <a:prstGeom prst="rect">
            <a:avLst/>
          </a:prstGeom>
        </p:spPr>
      </p:pic>
      <p:pic>
        <p:nvPicPr>
          <p:cNvPr id="36" name="Immagine 3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x'(k)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019B223-189F-615A-DEF2-48B85453EB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778118"/>
            <a:ext cx="2940342" cy="319268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AA75BB4-03E8-9AA5-7C83-E0FC10FF88F0}"/>
              </a:ext>
            </a:extLst>
          </p:cNvPr>
          <p:cNvSpPr txBox="1"/>
          <p:nvPr/>
        </p:nvSpPr>
        <p:spPr>
          <a:xfrm>
            <a:off x="77056" y="4609115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Loss: 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 </a:t>
            </a:r>
            <a:r>
              <a:rPr lang="it-CH" sz="2400" dirty="0" err="1"/>
              <a:t>least-squares</a:t>
            </a:r>
            <a:r>
              <a:rPr lang="it-CH" sz="2400" dirty="0"/>
              <a:t> </a:t>
            </a:r>
            <a:r>
              <a:rPr lang="it-CH" sz="2400" dirty="0" err="1"/>
              <a:t>loss</a:t>
            </a:r>
            <a:r>
              <a:rPr lang="it-CH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4" name="Immagin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ell(y(k), \hat{y}(k,\red{\theta}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917D3292-C209-02A6-1709-C6C7F407F4C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42" y="4410976"/>
            <a:ext cx="3996887" cy="891976"/>
          </a:xfrm>
          <a:prstGeom prst="rect">
            <a:avLst/>
          </a:prstGeom>
        </p:spPr>
      </p:pic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0F0F0F8-C1E4-E515-670F-2775A287F5C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9" y="5686621"/>
            <a:ext cx="3339697" cy="8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8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Least squares estimate: ARX model structure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5EBEA5E-076B-B4FE-16BF-1EF6AF4212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84" y="1140415"/>
            <a:ext cx="9999356" cy="1241964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 = \frac{1}{N}\sum_{k=1}^N \left( x'(k)\red{\theta} - y(k) \right)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D3B2CB72-DB1F-5959-DF98-85179EA901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72" y="2581685"/>
            <a:ext cx="6758390" cy="891976"/>
          </a:xfrm>
          <a:prstGeom prst="rect">
            <a:avLst/>
          </a:prstGeom>
        </p:spPr>
      </p:pic>
      <p:pic>
        <p:nvPicPr>
          <p:cNvPr id="5" name="Immagin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\arg\min_{\red{\theta}} \mathcal{L}_N(\red{\theta}) \rightarrow \red{\theta^{*}}: \frac{\partial L_N(\red{\theta})}{\partial \red{\theta}} = 0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4FA4F6E-1FB5-5029-9FDD-B32FEEC3969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6" y="3919027"/>
            <a:ext cx="5180700" cy="648410"/>
          </a:xfrm>
          <a:prstGeom prst="rect">
            <a:avLst/>
          </a:prstGeom>
        </p:spPr>
      </p:pic>
      <p:pic>
        <p:nvPicPr>
          <p:cNvPr id="28" name="Immagine 2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:  \frac{1}{N}\sum_{k=1}^N x(k) \left(x'(k)\red{\theta}-y(k) \right) = 0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E3981F7A-AC5C-BB61-1080-37E5A9585FA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79" y="3778659"/>
            <a:ext cx="4581661" cy="891975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70BB699-6C27-131E-8835-A731FB1AA8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4052" y="1768968"/>
            <a:ext cx="2267776" cy="2079666"/>
          </a:xfrm>
          <a:prstGeom prst="rect">
            <a:avLst/>
          </a:prstGeom>
        </p:spPr>
      </p:pic>
      <p:pic>
        <p:nvPicPr>
          <p:cNvPr id="39" name="Immagine 3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  \left( \frac{1}{N}\sum_{k=1}^N x(k)x'(k)     \right)^{-1} \frac{1}{N}\sum_{k=1}^Nx(k)y(k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59878FE2-41FF-71E2-F1D6-6B01794B93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6" y="5140745"/>
            <a:ext cx="5676611" cy="9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Example: Cascaded Tanks System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ascadedTanksOverflow">
            <a:hlinkClick r:id="" action="ppaction://media"/>
            <a:extLst>
              <a:ext uri="{FF2B5EF4-FFF2-40B4-BE49-F238E27FC236}">
                <a16:creationId xmlns:a16="http://schemas.microsoft.com/office/drawing/2014/main" id="{97F21257-3B8B-57BA-81D1-9DACDC647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7556" y="868357"/>
            <a:ext cx="2218968" cy="393866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9DEE5D-B22F-6ACC-6822-2B0774018752}"/>
              </a:ext>
            </a:extLst>
          </p:cNvPr>
          <p:cNvSpPr txBox="1"/>
          <p:nvPr/>
        </p:nvSpPr>
        <p:spPr>
          <a:xfrm>
            <a:off x="77056" y="6246641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Schoukens</a:t>
            </a:r>
            <a:r>
              <a:rPr lang="en-GB" sz="1400" dirty="0"/>
              <a:t>, M. et al. "Cascaded tanks benchmark combining soft and hard nonlinearities." Workshop on nonlinear system identification benchmarks, 2016.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CEADA4-9B36-C5BD-B9E1-FB194AE6162C}"/>
              </a:ext>
            </a:extLst>
          </p:cNvPr>
          <p:cNvSpPr txBox="1"/>
          <p:nvPr/>
        </p:nvSpPr>
        <p:spPr>
          <a:xfrm>
            <a:off x="3091815" y="868357"/>
            <a:ext cx="88536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Fluid</a:t>
            </a:r>
            <a:r>
              <a:rPr lang="it-CH" dirty="0"/>
              <a:t> </a:t>
            </a:r>
            <a:r>
              <a:rPr lang="it-CH" dirty="0" err="1"/>
              <a:t>level</a:t>
            </a:r>
            <a:r>
              <a:rPr lang="it-CH" dirty="0"/>
              <a:t> control system with </a:t>
            </a:r>
            <a:r>
              <a:rPr lang="it-CH" dirty="0" err="1">
                <a:solidFill>
                  <a:srgbClr val="0070C0"/>
                </a:solidFill>
              </a:rPr>
              <a:t>two</a:t>
            </a:r>
            <a:r>
              <a:rPr lang="it-CH" dirty="0">
                <a:solidFill>
                  <a:srgbClr val="0070C0"/>
                </a:solidFill>
              </a:rPr>
              <a:t> tanks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Upper</a:t>
            </a:r>
            <a:r>
              <a:rPr lang="it-CH" dirty="0"/>
              <a:t> tank </a:t>
            </a:r>
            <a:r>
              <a:rPr lang="it-CH" dirty="0" err="1"/>
              <a:t>fed</a:t>
            </a:r>
            <a:r>
              <a:rPr lang="it-CH" dirty="0"/>
              <a:t> by a pump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Water flows </a:t>
            </a:r>
            <a:r>
              <a:rPr lang="it-CH" dirty="0">
                <a:solidFill>
                  <a:srgbClr val="0070C0"/>
                </a:solidFill>
              </a:rPr>
              <a:t>from </a:t>
            </a:r>
            <a:r>
              <a:rPr lang="it-CH" dirty="0" err="1">
                <a:solidFill>
                  <a:srgbClr val="0070C0"/>
                </a:solidFill>
              </a:rPr>
              <a:t>upper</a:t>
            </a:r>
            <a:r>
              <a:rPr lang="it-CH" dirty="0">
                <a:solidFill>
                  <a:srgbClr val="0070C0"/>
                </a:solidFill>
              </a:rPr>
              <a:t> tank to </a:t>
            </a:r>
            <a:r>
              <a:rPr lang="it-CH" dirty="0" err="1">
                <a:solidFill>
                  <a:srgbClr val="0070C0"/>
                </a:solidFill>
              </a:rPr>
              <a:t>lower</a:t>
            </a:r>
            <a:r>
              <a:rPr lang="it-CH" dirty="0">
                <a:solidFill>
                  <a:srgbClr val="0070C0"/>
                </a:solidFill>
              </a:rPr>
              <a:t> tank </a:t>
            </a:r>
            <a:r>
              <a:rPr lang="it-CH" dirty="0" err="1"/>
              <a:t>through</a:t>
            </a:r>
            <a:r>
              <a:rPr lang="it-CH" dirty="0"/>
              <a:t> a small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Water flows </a:t>
            </a:r>
            <a:r>
              <a:rPr lang="it-CH" dirty="0">
                <a:solidFill>
                  <a:srgbClr val="0070C0"/>
                </a:solidFill>
              </a:rPr>
              <a:t>from </a:t>
            </a:r>
            <a:r>
              <a:rPr lang="it-CH" dirty="0" err="1">
                <a:solidFill>
                  <a:srgbClr val="0070C0"/>
                </a:solidFill>
              </a:rPr>
              <a:t>lower</a:t>
            </a:r>
            <a:r>
              <a:rPr lang="it-CH" dirty="0">
                <a:solidFill>
                  <a:srgbClr val="0070C0"/>
                </a:solidFill>
              </a:rPr>
              <a:t> tank to reservoir </a:t>
            </a:r>
            <a:r>
              <a:rPr lang="it-CH" dirty="0" err="1"/>
              <a:t>through</a:t>
            </a:r>
            <a:r>
              <a:rPr lang="it-CH" dirty="0"/>
              <a:t> a small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>
                <a:solidFill>
                  <a:srgbClr val="0070C0"/>
                </a:solidFill>
              </a:rPr>
              <a:t>Overflow</a:t>
            </a:r>
            <a:r>
              <a:rPr lang="it-CH" dirty="0"/>
              <a:t> in the </a:t>
            </a:r>
            <a:r>
              <a:rPr lang="it-CH" dirty="0" err="1"/>
              <a:t>upper</a:t>
            </a:r>
            <a:r>
              <a:rPr lang="it-CH" dirty="0"/>
              <a:t> tank </a:t>
            </a:r>
            <a:r>
              <a:rPr lang="it-CH" dirty="0" err="1"/>
              <a:t>may</a:t>
            </a:r>
            <a:r>
              <a:rPr lang="it-CH" dirty="0"/>
              <a:t> </a:t>
            </a:r>
            <a:r>
              <a:rPr lang="it-CH" dirty="0" err="1"/>
              <a:t>happen</a:t>
            </a: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Input: pump </a:t>
            </a:r>
            <a:r>
              <a:rPr lang="it-CH" dirty="0" err="1"/>
              <a:t>voltage</a:t>
            </a: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Output: water </a:t>
            </a:r>
            <a:r>
              <a:rPr lang="it-CH" dirty="0" err="1"/>
              <a:t>level</a:t>
            </a:r>
            <a:r>
              <a:rPr lang="it-CH" dirty="0"/>
              <a:t> of </a:t>
            </a:r>
            <a:r>
              <a:rPr lang="it-CH" dirty="0" err="1"/>
              <a:t>lower</a:t>
            </a:r>
            <a:r>
              <a:rPr lang="it-CH" dirty="0"/>
              <a:t> tank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Length</a:t>
            </a:r>
            <a:r>
              <a:rPr lang="it-CH" dirty="0"/>
              <a:t> of training set: 1024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Length</a:t>
            </a:r>
            <a:r>
              <a:rPr lang="it-CH" dirty="0"/>
              <a:t> of test set: 1024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Sampling time: 4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 err="1">
                <a:solidFill>
                  <a:srgbClr val="0070C0"/>
                </a:solidFill>
              </a:rPr>
              <a:t>Metrics</a:t>
            </a:r>
            <a:r>
              <a:rPr lang="it-CH" sz="2000" dirty="0">
                <a:solidFill>
                  <a:srgbClr val="0070C0"/>
                </a:solidFill>
              </a:rPr>
              <a:t> (over test data) </a:t>
            </a:r>
            <a:r>
              <a:rPr lang="it-CH" sz="2000" dirty="0" err="1">
                <a:solidFill>
                  <a:srgbClr val="0070C0"/>
                </a:solidFill>
              </a:rPr>
              <a:t>both</a:t>
            </a:r>
            <a:r>
              <a:rPr lang="it-CH" sz="2000" dirty="0">
                <a:solidFill>
                  <a:srgbClr val="0070C0"/>
                </a:solidFill>
              </a:rPr>
              <a:t> for 1-step and open-loop </a:t>
            </a:r>
            <a:r>
              <a:rPr lang="it-CH" sz="2000" dirty="0" err="1">
                <a:solidFill>
                  <a:srgbClr val="0070C0"/>
                </a:solidFill>
              </a:rPr>
              <a:t>simulation</a:t>
            </a:r>
            <a:r>
              <a:rPr lang="it-CH" sz="2000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FF0000"/>
              </a:solidFill>
            </a:endParaRPr>
          </a:p>
        </p:txBody>
      </p:sp>
      <p:pic>
        <p:nvPicPr>
          <p:cNvPr id="11" name="Immagine 1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textrm{MSE} = \frac{1}{N} \sum_{k=1}^N \left\| y(k) -\hat{y}(k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7A8B4AA-30F8-9669-F4D2-A2EE8F61A7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65" y="4997541"/>
            <a:ext cx="3194685" cy="74017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3EB7753-9025-52BB-7D30-35DEDC614114}"/>
              </a:ext>
            </a:extLst>
          </p:cNvPr>
          <p:cNvSpPr txBox="1"/>
          <p:nvPr/>
        </p:nvSpPr>
        <p:spPr>
          <a:xfrm>
            <a:off x="7901940" y="3982823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hlinkClick r:id="rId9"/>
              </a:rPr>
              <a:t>Jupyter</a:t>
            </a:r>
            <a:r>
              <a:rPr lang="en-GB" sz="1400" dirty="0">
                <a:solidFill>
                  <a:srgbClr val="FF0000"/>
                </a:solidFill>
                <a:hlinkClick r:id="rId9"/>
              </a:rPr>
              <a:t> Notebook: </a:t>
            </a:r>
            <a:r>
              <a:rPr lang="en-GB" sz="1400" dirty="0" err="1">
                <a:solidFill>
                  <a:srgbClr val="FF0000"/>
                </a:solidFill>
                <a:hlinkClick r:id="rId9"/>
              </a:rPr>
              <a:t>CascadedTanksLS.ipynb</a:t>
            </a:r>
            <a:r>
              <a:rPr lang="en-GB" sz="1400" dirty="0">
                <a:solidFill>
                  <a:srgbClr val="FF0000"/>
                </a:solidFill>
                <a:hlinkClick r:id="rId9"/>
              </a:rPr>
              <a:t> (Part I)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22" name="Immagine 21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R^2 = 1- \frac{ \sum_{k=1}^N \left\| y(k) -\hat{y}(k) \right\|^2}{\sum_{k=1}^N \left\| y(k) -\bar{y}\right\|^2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8DD4F45-A38A-E855-5142-FA41BD6AB94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40" y="4984023"/>
            <a:ext cx="3392248" cy="71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7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701.53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dot{\bf{x}}(t) &amp;= f(x(t),u(t))&#10; \end{align*}&#10;&#10;&#10;&#10;&#10;\end{document}"/>
  <p:tag name="IGUANATEXSIZE" val="24"/>
  <p:tag name="IGUANATEXCURSOR" val="36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731.90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ell(y(k), \hat{y}(k,\red{\theta}))&#10; \end{align*}&#10;&#10;&#10;&#10;&#10;\end{document}"/>
  <p:tag name="IGUANATEXSIZE" val="24"/>
  <p:tag name="IGUANATEXCURSOR" val="38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282.7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&#10; \end{align*}&#10;&#10;&#10;&#10;&#10;\end{document}"/>
  <p:tag name="IGUANATEXSIZE" val="24"/>
  <p:tag name="IGUANATEXCURSOR" val="3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8.8939"/>
  <p:tag name="ORIGINALWIDTH" val="6834.6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/>
  <p:tag name="IGUANATEXSIZE" val="24"/>
  <p:tag name="IGUANATEXCURSOR" val="5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4619.42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 = \frac{1}{N}\sum_{k=1}^N \left( x'(k)\red{\theta} - y(k) \right)^2&#10; \end{align*}&#10;&#10;&#10;&#10;&#10;\end{document}"/>
  <p:tag name="IGUANATEXSIZE" val="24"/>
  <p:tag name="IGUANATEXCURSOR" val="3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43.1946"/>
  <p:tag name="ORIGINALWIDTH" val="3541.057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\arg\min_{\red{\theta}} \mathcal{L}_N(\red{\theta}) \rightarrow \red{\theta^{*}}: \frac{\partial L_N(\red{\theta})}{\partial \red{\theta}} = 0 &#10; \end{align*}&#10;&#10;&#10;&#10;&#10;\end{document}"/>
  <p:tag name="IGUANATEXSIZE" val="24"/>
  <p:tag name="IGUANATEXCURSOR" val="44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3131.60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:  \frac{1}{N}\sum_{k=1}^N x(k) \left(x'(k)\red{\theta}-y(k) \right) = 0&#10; \end{align*}&#10;&#10;&#10;&#10;&#10;\end{document}"/>
  <p:tag name="IGUANATEXSIZE" val="24"/>
  <p:tag name="IGUANATEXCURSOR" val="40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83.1646"/>
  <p:tag name="ORIGINALWIDTH" val="3880.0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  \left( \frac{1}{N}\sum_{k=1}^N x(k)x'(k)     \right)^{-1} \frac{1}{N}\sum_{k=1}^Nx(k)y(k) &#10; \end{align*}&#10;&#10;&#10;&#10;&#10;\end{document}"/>
  <p:tag name="IGUANATEXSIZE" val="24"/>
  <p:tag name="IGUANATEXCURSOR" val="4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631.42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textrm{MSE} = \frac{1}{N} \sum_{k=1}^N \left\| y(k) -\hat{y}(k) \right\|^2&#10; \end{align*}&#10;&#10;&#10;&#10;&#10;\end{document}"/>
  <p:tag name="IGUANATEXSIZE" val="24"/>
  <p:tag name="IGUANATEXCURSOR" val="45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91.6761"/>
  <p:tag name="ORIGINALWIDTH" val="2794.15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R^2 = 1- \frac{ \sum_{k=1}^N \left\| y(k) -\hat{y}(k) \right\|^2}{\sum_{k=1}^N \left\| y(k) -\bar{y}\right\|^2}&#10; \end{align*}&#10;&#10;&#10;&#10;&#10;\end{document}"/>
  <p:tag name="IGUANATEXSIZE" val="24"/>
  <p:tag name="IGUANATEXCURSOR" val="48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436.44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F\big(y(k-1),  \ldots, y(k-na), u(k),  u(k-1), \ldots,  u(k-nb) \big) \red{\theta}&#10; \end{align*}&#10;&#10;&#10;&#10;&#10;\end{document}"/>
  <p:tag name="IGUANATEXSIZE" val="24"/>
  <p:tag name="IGUANATEXCURSOR" val="49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9.6925"/>
  <p:tag name="ORIGINALWIDTH" val="1034.87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&#10;  \begin{equation*}&#10;    \frac{\partial u}{\partial t} = \alpha \frac{\partial^2 u}{\partial x^2}&#10;\end{equation*}&#10;&#10;&#10;&#10;&#10;&#10;\end{document}"/>
  <p:tag name="IGUANATEXSIZE" val="24"/>
  <p:tag name="IGUANATEXCURSOR" val="42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43.532"/>
  <p:tag name="ORIGINALWIDTH" val="3132.35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cdot) = &#10;\left[ \begin{array}{c}&#10;y(k-1) \\&#10;\vdots \\&#10;y^2(k-na) \\&#10;u^3(k-1) \\&#10;\vdots \\&#10;u(k-1)\sin(u(k-nb))&#10;\end{array} \right]&#10; \end{align*}&#10;&#10;&#10;&#10;&#10;\end{document}"/>
  <p:tag name="IGUANATEXSIZE" val="24"/>
  <p:tag name="IGUANATEXCURSOR" val="47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532.43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/>
  <p:tag name="IGUANATEXSIZE" val="24"/>
  <p:tag name="IGUANATEXCURSOR" val="42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826.7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/>
  <p:tag name="IGUANATEXSIZE" val="24"/>
  <p:tag name="IGUANATEXCURSOR" val="4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532.43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/>
  <p:tag name="IGUANATEXSIZE" val="24"/>
  <p:tag name="IGUANATEXCURSOR" val="42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037.49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M(\red{\theta}): \hat{y}(k) = y(k-1)&#10; \end{align*}&#10;&#10;&#10;&#10;&#10;\end{document}"/>
  <p:tag name="IGUANATEXSIZE" val="24"/>
  <p:tag name="IGUANATEXCURSOR" val="40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532.43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\hat{y}(k-1),  \ldots, \hat{y}(k-na), u(k),  u(k-1), \ldots,  u(k-nb); \red{\theta} \big) &#10; \end{align*}&#10;&#10;&#10;&#10;&#10;\end{document}"/>
  <p:tag name="IGUANATEXSIZE" val="24"/>
  <p:tag name="IGUANATEXCURSOR" val="45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3.727"/>
  <p:tag name="ORIGINALWIDTH" val="997.375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k=1,2,\ldots&#10; \end{align*}&#10;&#10;&#10;&#10;&#10;\end{document}"/>
  <p:tag name="IGUANATEXSIZE" val="24"/>
  <p:tag name="IGUANATEXCURSOR" val="40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8.8939"/>
  <p:tag name="ORIGINALWIDTH" val="6834.6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\hat{y}(k-1) + \ldots + \red{a_{na}}\hat{y}(k-na) + \red{b_0}u(k) + \ldots + \red{b_{nb}}u(k-nb) \\&#10;= &amp;  \underset{x'(k;\red{\theta})}{\underbrace{   \left[\hat{y}(k-1;\red{\theta}) \ \ldots \hat{y}(k-na;\red{\theta}) \ u(k) \ u(k-1) \ \ldots \ u(k-nb) \right] }} \red{\theta}&#10; \end{align*}&#10;&#10;&#10;&#10;&#10;\end{document}"/>
  <p:tag name="IGUANATEXSIZE" val="24"/>
  <p:tag name="IGUANATEXCURSOR" val="64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8.2228"/>
  <p:tag name="ORIGINALWIDTH" val="3505.81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 = y(k) - x'(k;\red{\theta})\red{\theta}&#10; \end{align*}&#10;&#10;&#10;&#10;&#10;\end{document}"/>
  <p:tag name="IGUANATEXSIZE" val="24"/>
  <p:tag name="IGUANATEXCURSOR" val="4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279.7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_N(\red{\theta}) = \frac{1}{N}\sum_{k=1}^N \left\| \epsilon(k, \red{\theta}) \right\|^2&#10; \end{align*}&#10;&#10;&#10;&#10;&#10;\end{document}"/>
  <p:tag name="IGUANATEXSIZE" val="24"/>
  <p:tag name="IGUANATEXCURSOR" val="44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2126.734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l}&#10;\dot{x}(t) = f(x(t),u(t);\red{\theta})\\&#10;y(t) = g(x(t);\red{\theta})&#10;\end{array} \right.&#10;\end{align*}&#10;&#10;\end{document}&#10;&#10;&#10;&#10;&#10;&#10;\end{document}"/>
  <p:tag name="IGUANATEXSIZE" val="24"/>
  <p:tag name="IGUANATEXCURSOR" val="4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4.518"/>
  <p:tag name="ORIGINALWIDTH" val="6879.6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/>
  <p:tag name="IGUANATEXSIZE" val="20"/>
  <p:tag name="IGUANATEXCURSOR" val="65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91.6761"/>
  <p:tag name="ORIGINALWIDTH" val="3150.35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\begin{align*}&#10;v^{(k+1)} = &amp; \mu v^{(k)} + (1-\tau) \cdot \nabla_\theta \mathcal{L}(\theta^{(k)}) \\&#10;\theta^{(k+1)} = &amp; \theta^{(k)} - \gamma v^{(k+1)}&#10;\end{align*}&#10;&#10; &#10;&#10;\end{document}&#10;&#10;&#10;&#10;&#10;\end{document}"/>
  <p:tag name="IGUANATEXSIZE" val="20"/>
  <p:tag name="IGUANATEXCURSOR" val="45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2.062"/>
  <p:tag name="ORIGINALWIDTH" val="4714.66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\begin{itemize}&#10;\item $L(\theta^*) = 0$ (just to keep notation simple)&#10;%\item $\left\| \nabla L(x) - \nabla L(y)  \right\|^2 \leq L  \left\| x - y \right\|^2  $ Lipschitz continuity of $\nabla L$&#10;\item  Lipschitz continuity of $\nabla L$: $ \nabla^2 L(\theta) \preceq \beta I  \ \  \forall   \theta \in B$ &#10;\item $\mu$-PL condition:  $\frac{1}{2}\left\| \nabla L(\theta)\right\|^2 \geq \mu  L(\theta) \ \  \forall   \theta \in B$&#10;\item  $\theta^{(k+1)} = \theta^{(k)} - \gamma \nabla L(\theta^{(k)})$ (gradient update)&#10;\end{itemize}&#10;&#10;&#10; &#10;&#10;\end{document}&#10;&#10;&#10;&#10;&#10;\end{document}"/>
  <p:tag name="IGUANATEXSIZE" val="20"/>
  <p:tag name="IGUANATEXCURSOR" val="61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4.207"/>
  <p:tag name="ORIGINALWIDTH" val="8202.47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+1)}) = &amp;L(\theta^{(k)}) + \left(\theta^{(k+1)} - \theta^{(k)}\right)'\nabla L(\theta^{(k)})+ \frac{1}{2}\left(\theta^{(k+1)} - \theta^{(k)}\right)'\nabla^2 L(\tilde \theta) \left(\theta^{(k+1)} - \theta^{(k)}\right) \\&#10;\leq &amp; L(\theta^{(k)}) -\gamma \left\|\nabla L(\theta^{(k)}) \right\|^2+ \frac{1}{2} \gamma^2 \left\|\nabla L(\theta^{(k)}) \right\|^2 \beta = \\&#10;= &amp; L(\theta^{(k)}) - \gamma\left\|\nabla L(\theta^{(k)}) \right\|^2 \left( 1 - \frac{1}{2}\gamma\beta \right) \\&#10;= &amp; L(\theta^{(k)}) -\gamma \frac{1}{2} \left\|\nabla L(\theta^{(k)}) \right\|^2 \\&#10;\leq &amp;  L(\theta^{(k)}) (1 - \gamma \mu) &#10;\end{align*}&#10;&#10;&#10;&#10;\end{document}"/>
  <p:tag name="IGUANATEXSIZE" val="20"/>
  <p:tag name="IGUANATEXCURSOR" val="47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.2152"/>
  <p:tag name="ORIGINALWIDTH" val="1017.62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Take $\gamma=\frac{1}{\beta}$&#10;&#10;&#10; &#10;&#10;\end{document}&#10;&#10;&#10;&#10;&#10;\end{document}"/>
  <p:tag name="IGUANATEXSIZE" val="20"/>
  <p:tag name="IGUANATEXCURSOR" val="40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.9692"/>
  <p:tag name="ORIGINALWIDTH" val="2380.20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)}) \leq  (1 - \gamma \mu)^{k} L(\theta^{(0)})&#10;\end{align*}&#10;&#10;&#10;&#10;\end{document}"/>
  <p:tag name="IGUANATEXSIZE" val="20"/>
  <p:tag name="IGUANATEXCURSOR" val="42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1682.79"/>
  <p:tag name="LATEXADDIN" val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(\red{\theta}) =  \frac{1}{N}\sum_{i=1}^N \ell_i( \red{\theta}) &#10; \end{align*}&#10;&#10;&#10;&#10;&#10;\end{document}"/>
  <p:tag name="IGUANATEXSIZE" val="24"/>
  <p:tag name="IGUANATEXCURSOR" val="45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6203.225"/>
  <p:tag name="LATEXADDIN" val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bb{E}[\nabla \ell_{i_t}(\theta^{(k)})] = \sum_{i=1}^N \nabla \ell_{i}(\theta^{(k)})P(i_k=i) = \frac{1}{N}\sum_{i=1}^N \nabla \ell_{i}(\theta^{(k)}) = \nabla L(\theta^{(k)})&#10; \end{align*}&#10;&#10;&#10;&#10;&#10;\end{document}"/>
  <p:tag name="IGUANATEXSIZE" val="24"/>
  <p:tag name="IGUANATEXCURSOR" val="50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8.4702"/>
  <p:tag name="ORIGINALWIDTH" val="2416.19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theta^{(k+1)} = \theta^{(k)} - \gamma \nabla \ell_{i_k}(\theta^{(k)})$ &#10;&#10;&#10; &#10;&#10;\end{document}&#10;&#10;&#10;&#10;&#10;\end{document}"/>
  <p:tag name="IGUANATEXSIZE" val="20"/>
  <p:tag name="IGUANATEXCURSOR" val="42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26.9216"/>
  <p:tag name="ORIGINALWIDTH" val="3040.87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displaystyle \theta^{(k+1)} = \theta^{(k)} - \gamma \frac{1}{B}\sum_{i_k=1}^{B} \nabla \ell_{i_t}(\theta^{(k)})$ &#10;&#10;&#10; &#10;&#10;\end{document}&#10;&#10;&#10;&#10;&#10;\end{document}"/>
  <p:tag name="IGUANATEXSIZE" val="20"/>
  <p:tag name="IGUANATEXCURSOR" val="44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2752.906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rl}&#10;x(k+1) &amp;= f(x(k),u(k);\red{\theta})\\&#10;y(k) &amp; = g(x(k);\red{\theta})&#10;\end{array} \right.&#10;\end{align*}&#10;&#10;\end{document}&#10;&#10;&#10;&#10;&#10;&#10;\end{document}"/>
  <p:tag name="IGUANATEXSIZE" val="24"/>
  <p:tag name="IGUANATEXCURSOR" val="43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.1567"/>
  <p:tag name="ORIGINALWIDTH" val="3876.266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dgreen}{z_1^2} =\sigma\left(\sum_{j=1}^4 w^1_{1,j}\textcolor{red}{z^1_j} + b_1^1\right) = \sigma\left( W^1_1\textcolor{red}{z^1}+b_1^1  \right)&#10; \end{align*}&#10;&#10;&#10;&#10;&#10;\end{document}"/>
  <p:tag name="IGUANATEXSIZE" val="24"/>
  <p:tag name="IGUANATEXCURSOR" val="39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.1567"/>
  <p:tag name="ORIGINALWIDTH" val="3876.266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blue}{z_2^3} =\sigma\left(\sum_{j=1}^5 w^2_{2,j}\textcolor{dgreen}{z^2_j} + b^2_2\right) = \sigma\left( W^2_2\textcolor{dgreen}{z^2}+b^2_2  \right)&#10; \end{align*}&#10;&#10;&#10;&#10;&#10;\end{document}"/>
  <p:tag name="IGUANATEXSIZE" val="24"/>
  <p:tag name="IGUANATEXCURSOR" val="3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29.9213"/>
  <p:tag name="ORIGINALWIDTH" val="3403.075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begin{document}&#10;&#10; \begin{align*}&#10;\textcolor{dyel}{y=z^4} = \sum_{j=1}^3 w^3_{1,j}\textcolor{blue}{z^3_j} + b^3 =    W^3_1\textcolor{blue}{z^3}+b^3  &#10; \end{align*}&#10;&#10;&#10;&#10;&#10;\end{document}"/>
  <p:tag name="IGUANATEXSIZE" val="24"/>
  <p:tag name="IGUANATEXCURSOR" val="49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.7206"/>
  <p:tag name="ORIGINALWIDTH" val="2503.187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definecolor{dgreen}{RGB}{0,100,0}&#10;\begin{document}&#10;&#10; \begin{align*}&#10;\textcolor{dyel}{y=z^4} = f(\textcolor{blue}{z^3}(\textcolor{dgreen}{z^2}(\textcolor{red}{z^1}));W,b) &#10; \end{align*}&#10;&#10;&#10;&#10;&#10;\end{document}"/>
  <p:tag name="IGUANATEXSIZE" val="24"/>
  <p:tag name="IGUANATEXCURSOR" val="48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57.9302"/>
  <p:tag name="ORIGINALWIDTH" val="6077.2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dyel}{\hat{y}(k)}   = &amp;  f\big(\underset{\textcolor{red}{z^1(k)}}{\underbrace{y(k-1),  \ldots, y(k-na), u(k),  u(k-1), \ldots,  u(k-nb)}}; W,b \big) &#10; \end{align*}&#10;&#10;&#10;&#10;&#10;\end{document}"/>
  <p:tag name="IGUANATEXSIZE" val="24"/>
  <p:tag name="IGUANATEXCURSOR" val="47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3.9708"/>
  <p:tag name="ORIGINALWIDTH" val="6640.41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red}{z^1} = y_i(k-1), \ldots, y_i(k-na), u_1(k),  \ldots,  u_1(k-nb), u_2(k),  \ldots,  u_2(k-nb)&#10; \end{align*}&#10;&#10;&#10;&#10;&#10;\end{document}"/>
  <p:tag name="IGUANATEXSIZE" val="24"/>
  <p:tag name="IGUANATEXCURSOR" val="49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57.9302"/>
  <p:tag name="ORIGINALWIDTH" val="7600.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dyel}{\hat{y_i}(k)}   = &amp;  f\big(\underset{\textcolor{red}{\hat{z}^1(k)}}{\underbrace{ \textcolor{dyel}{\hat{y_i}(k-1)}, \ldots, \textcolor{dyel}{\hat{y_i}(k-na)}, u_1(k),  \ldots,  u_1(k-nb), u_2(k),  \ldots,  u_2(k-nb)}}; W,b \big) &#10; \end{align*}&#10;&#10;&#10;&#10;&#10;\end{document}"/>
  <p:tag name="IGUANATEXSIZE" val="24"/>
  <p:tag name="IGUANATEXCURSOR" val="61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6.7229"/>
  <p:tag name="ORIGINALWIDTH" val="2442.44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(h(t-1), u(t); \red{W_f})&#10; \end{align*}&#10;&#10;&#10;&#10;&#10;\end{document}"/>
  <p:tag name="IGUANATEXSIZE" val="24"/>
  <p:tag name="IGUANATEXCURSOR" val="44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.2216"/>
  <p:tag name="ORIGINALWIDTH" val="1880.0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y(t) =  h(t) \red{W'_{ho}} + \red{b_{hy}}&#10; \end{align*}&#10;&#10;&#10;&#10;&#10;\end{document}"/>
  <p:tag name="IGUANATEXSIZE" val="24"/>
  <p:tag name="IGUANATEXCURSOR" val="45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2624.6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sum_{i=1}^{N} \left\|\hat{y}(t+i) - y(t+i)\right\|^2&#10; \end{align*}&#10;&#10;&#10;&#10;&#10;\end{document}"/>
  <p:tag name="IGUANATEXSIZE" val="24"/>
  <p:tag name="IGUANATEXCURSOR" val="45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72.7034"/>
  <p:tag name="ORIGINALWIDTH" val="3391.826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^{(n)}(t) = h\left(y^{(n-1)},\ldots,y, u^{(n)},\ldots,u \right) &#10;\end{align*}&#10;&#10;\end{document}&#10;&#10;&#10;&#10;&#10;&#10;\end{document}"/>
  <p:tag name="IGUANATEXSIZE" val="20"/>
  <p:tag name="IGUANATEXCURSOR" val="43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2.1747"/>
  <p:tag name="ORIGINALWIDTH" val="2248.21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frac{1}{N} \sum_{t=1}^{N} \left\|\hat{y}(t) - y(t)\right\|^2&#10; \end{align*}&#10;&#10;&#10;&#10;&#10;\end{document}"/>
  <p:tag name="IGUANATEXSIZE" val="24"/>
  <p:tag name="IGUANATEXCURSOR" val="45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3254.59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^{(q)} = \frac{1}{L} \sum_{i=1}^{L} \left\|\hat{y}(t_q+i) - y(t_q+i)\right\|^2&#10; \end{align*}&#10;&#10;&#10;&#10;&#10;\end{document}"/>
  <p:tag name="IGUANATEXSIZE" val="24"/>
  <p:tag name="IGUANATEXCURSOR" val="47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41.9197"/>
  <p:tag name="ORIGINALWIDTH" val="1334.08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frac{1}{Q} \sum_{q=1}^{Q} \mathcal{L}^{(q)}&#10; \end{align*}&#10;&#10;&#10;&#10;&#10;\end{document}"/>
  <p:tag name="IGUANATEXSIZE" val="24"/>
  <p:tag name="IGUANATEXCURSOR" val="47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6.7229"/>
  <p:tag name="ORIGINALWIDTH" val="2442.44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(h(t-1), u(t); \red{W_f})&#10; \end{align*}&#10;&#10;&#10;&#10;&#10;\end{document}"/>
  <p:tag name="IGUANATEXSIZE" val="24"/>
  <p:tag name="IGUANATEXCURSOR" val="45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9.7225"/>
  <p:tag name="ORIGINALWIDTH" val="3765.27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tanh(u(t)\red{W'_{uh}} + h(t-1)\red{W'_{hh}} + \red{b_h})&#10; \end{align*}&#10;&#10;&#10;&#10;&#10;\end{document}"/>
  <p:tag name="IGUANATEXSIZE" val="24"/>
  <p:tag name="IGUANATEXCURSOR" val="47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946.38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_h(c(t), h(t-1), u(t); \red{W_h})&#10; \end{align*}&#10;&#10;&#10;&#10;&#10;\end{document}"/>
  <p:tag name="IGUANATEXSIZE" val="24"/>
  <p:tag name="IGUANATEXCURSOR" val="48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3231.3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c(t) = f_c(c(t-1), h(t-1), u(t); \red{W_c})&#10; \end{align*}&#10;&#10;&#10;&#10;&#10;\end{document}"/>
  <p:tag name="IGUANATEXSIZE" val="24"/>
  <p:tag name="IGUANATEXCURSOR" val="48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5.2306"/>
  <p:tag name="ORIGINALWIDTH" val="820.3975"/>
  <p:tag name="LATEXADDIN" val="\documentclass{article}&#10;\usepackage{amsmath}&#10;\pagestyle{empty}&#10;\usepackage{bm}&#10;\usepackage{amssymb}&#10;&#10;\newcommand{\pmeas}{{\bf p}}&#10;\newcommand{\umeas}{{\bf u}}&#10;\newcommand{\ymeas}{{\bf y}}&#10;\newcommand{\yo}{{\bf y}^{\rm o} }&#10;&#10;\newcommand{\nin}{n_u} &#10;\newcommand{\ny}{n_y} &#10;\newcommand{\nx}{n_x} &#10;\newcommand{\np}{n_p} &#10;\begin{document}&#10;If &#10;  $&#10; x \in \mathbb{R}^n&#10; $&#10;&#10;&#10;&#10;&#10;\end{document}"/>
  <p:tag name="IGUANATEXSIZE" val="24"/>
  <p:tag name="IGUANATEXCURSOR" val="36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639.6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f(z(x))&#10; \end{align*}&#10;&#10;&#10;&#10;&#10;\end{document}"/>
  <p:tag name="IGUANATEXSIZE" val="24"/>
  <p:tag name="IGUANATEXCURSOR" val="3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1.4773"/>
  <p:tag name="ORIGINALWIDTH" val="1507.312"/>
  <p:tag name="LATEXADDIN" val="\documentclass{article}&#10;\usepackage{amsmath}&#10;\pagestyle{empty}&#10;\usepackage{bm}&#10;\usepackage{amssymb}&#10;&#10;\newcommand{\pmeas}{{\bf p}}&#10;\newcommand{\umeas}{{\bf u}}&#10;\newcommand{\ymeas}{{\bf y}}&#10;\newcommand{\yo}{{\bf y}^{\rm o} }&#10;&#10;\newcommand{\nin}{n_u} &#10;\newcommand{\ny}{n_y} &#10;\newcommand{\nx}{n_x} &#10;\newcommand{\np}{n_p} &#10;\begin{document}&#10;  $&#10; z \in \mathbb{R}^m, \ \ x \in \mathbb{R}^n&#10; $&#10;&#10;&#10;&#10;&#10;\end{document}"/>
  <p:tag name="IGUANATEXSIZE" val="24"/>
  <p:tag name="IGUANATEXCURSOR" val="33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4823.397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(k) = h\left(y(k-1),\ldots,y(k-n_a), u(k),\ldots,u(k-n_b) \right) &#10;\end{align*}&#10;&#10;\end{document}&#10;&#10;&#10;&#10;&#10;&#10;\end{document}"/>
  <p:tag name="IGUANATEXSIZE" val="20"/>
  <p:tag name="IGUANATEXCURSOR" val="38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73.9408"/>
  <p:tag name="ORIGINALWIDTH" val="1928.75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d f}{ d x} = \frac{\partial f}{\partial g}\frac{\partial g}{ \partial x} + \frac{\partial f}{\partial h}\frac{\partial h}{ \partial x} &#10; \end{align*}&#10;&#10;&#10;&#10;&#10;\end{document}"/>
  <p:tag name="IGUANATEXSIZE" val="24"/>
  <p:tag name="IGUANATEXCURSOR" val="34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.9066"/>
  <p:tag name="ORIGINALWIDTH" val="2965.12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 = \left[ \frac{\partial f}{\partial g} \ \    \frac{\partial f}{\partial h}\right] \left[\begin{array}{ccc} \frac{\partial g}{\partial x_1} &amp; \cdots &amp; \frac{\partial g}{\partial x_n}\\ &#10;\ \vspace{-2mm} \\&#10;\frac{ \partial h}{\partial x_1} &amp; \cdots &amp; \frac{\partial h}{\partial x_n}   \end{array} \right] &#10; \end{align*}&#10;&#10;&#10;&#10;&#10;\end{document}"/>
  <p:tag name="IGUANATEXSIZE" val="24"/>
  <p:tag name="IGUANATEXCURSOR" val="59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73.9408"/>
  <p:tag name="ORIGINALWIDTH" val="2149.23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\partial f}{ \partial x_i} = \frac{\partial f}{\partial g}\frac{\partial g}{ \partial x_i} + \frac{\partial f}{\partial h}\frac{\partial h}{ \partial x_i} &#10; \end{align*}&#10;&#10;&#10;&#10;&#10;\end{document}"/>
  <p:tag name="IGUANATEXSIZE" val="24"/>
  <p:tag name="IGUANATEXCURSOR" val="47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.9066"/>
  <p:tag name="ORIGINALWIDTH" val="1914.5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 = \left[ \frac{\partial f}{\partial g} \ \    \frac{\partial f}{\partial h}\right] \left[\begin{array}{c} \frac{\partial g}{\partial x_i} \\ &#10;\ \vspace{-2mm} \\&#10;\frac{ \partial h}{\partial x_i}  \end{array} \right] &#10; \end{align*}&#10;&#10;&#10;&#10;&#10;\end{document}"/>
  <p:tag name="IGUANATEXSIZE" val="24"/>
  <p:tag name="IGUANATEXCURSOR" val="52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97.6753"/>
  <p:tag name="ORIGINALWIDTH" val="1549.306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d f}{ d x} = \sum_{j=1}^m \frac{\partial f}{\partial z_j}\frac{\partial z_j}{ \partial x} &#10; \end{align*}&#10;&#10;&#10;&#10;&#10;\end{document}"/>
  <p:tag name="IGUANATEXSIZE" val="24"/>
  <p:tag name="IGUANATEXCURSOR" val="36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2.1409"/>
  <p:tag name="ORIGINALWIDTH" val="3673.79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 = \left[ \frac{\partial f}{\partial z_1} \ \ \cdots \ \     \frac{\partial f}{\partial z_m}\right] \left[\begin{array}{ccc} \frac{\partial z_1}{\partial x_1} &amp; \cdots &amp; \frac{\partial z_1}{\partial x_n}\\ &#10;\ \vspace{-5mm} \\&#10;\vdots &amp; \ \ &amp; \vdots \vspace{-0.5mm} \\&#10;\frac{ \partial z_m}{\partial x_1} &amp; \cdots &amp; \frac{\partial z_m}{\partial x_n}   \end{array} \right] &#10; \end{align*}&#10;&#10;&#10;&#10;&#10;\end{document}"/>
  <p:tag name="IGUANATEXSIZE" val="24"/>
  <p:tag name="IGUANATEXCURSOR" val="59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132.358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f(g(x),h(x))&#10; \end{align*}&#10;&#10;&#10;&#10;&#10;\end{document}"/>
  <p:tag name="IGUANATEXSIZE" val="24"/>
  <p:tag name="IGUANATEXCURSOR" val="34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73.9408"/>
  <p:tag name="ORIGINALWIDTH" val="1901.762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df}{dx} = \frac{\partial f}{\partial g}\frac{dg}{dx} + \frac{\partial f}{\partial h}\frac{dh}{dx} &#10; \end{align*}&#10;&#10;&#10;&#10;&#10;\end{document}"/>
  <p:tag name="IGUANATEXSIZE" val="24"/>
  <p:tag name="IGUANATEXCURSOR" val="42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54.6682"/>
  <p:tag name="ORIGINALWIDTH" val="1816.273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 = \left[ \frac{\partial f}{\partial g} \ \    \frac{\partial f}{\partial h}\right] \left[\begin{array}{c} \frac{dg}{dx} \\ &#10;\ \vspace{-2mm} \\&#10;\frac{dh}{dx}  \end{array} \right] &#10; \end{align*}&#10;&#10;&#10;&#10;&#10;\end{document}"/>
  <p:tag name="IGUANATEXSIZE" val="24"/>
  <p:tag name="IGUANATEXCURSOR" val="46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641.169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f(g(x))&#10; \end{align*}&#10;&#10;&#10;&#10;&#10;\end{document}"/>
  <p:tag name="IGUANATEXSIZE" val="24"/>
  <p:tag name="IGUANATEXCURSOR" val="33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8.8939"/>
  <p:tag name="ORIGINALWIDTH" val="6834.6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/>
  <p:tag name="IGUANATEXSIZE" val="24"/>
  <p:tag name="IGUANATEXCURSOR" val="5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71.691"/>
  <p:tag name="ORIGINALWIDTH" val="1044.62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df}{dx} = \frac{df}{dg}\frac{dg}{dx}&#10; \end{align*}&#10;&#10;&#10;&#10;&#10;\end{document}"/>
  <p:tag name="IGUANATEXSIZE" val="24"/>
  <p:tag name="IGUANATEXCURSOR" val="34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4.4769"/>
  <p:tag name="ORIGINALWIDTH" val="576.677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1 = x&#10; \end{align*}&#10;&#10;&#10;&#10;&#10;\end{document}"/>
  <p:tag name="IGUANATEXSIZE" val="16"/>
  <p:tag name="IGUANATEXCURSOR" val="33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3.9708"/>
  <p:tag name="ORIGINALWIDTH" val="1284.58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2 = f_1(z^1;\theta_1)&#10; \end{align*}&#10;&#10;&#10;&#10;&#10;\end{document}"/>
  <p:tag name="IGUANATEXSIZE" val="16"/>
  <p:tag name="IGUANATEXCURSOR" val="33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.7206"/>
  <p:tag name="ORIGINALWIDTH" val="2122.985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4 = f_3(z^3,\theta_3) = \ell(x; \theta) &#10; \end{align*}&#10;&#10;&#10;&#10;&#10;\end{document}"/>
  <p:tag name="IGUANATEXSIZE" val="16"/>
  <p:tag name="IGUANATEXCURSOR" val="33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58.2302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1}}&#10; \end{align*}&#10;&#10;&#10;&#10;&#10;\end{document}"/>
  <p:tag name="IGUANATEXSIZE" val="24"/>
  <p:tag name="IGUANATEXCURSOR" val="37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62.7297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2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0.7274"/>
  <p:tag name="ORIGINALWIDTH" val="164.2294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3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2.7184"/>
  <p:tag name="ORIGINALWIDTH" val="2310.46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ell(x; \theta) = \left(y_k - \hat{y}_k(x_k;\theta) \right)^2&#10; \end{align*}&#10;&#10;&#10;&#10;&#10;\end{document}"/>
  <p:tag name="IGUANATEXSIZE" val="24"/>
  <p:tag name="IGUANATEXCURSOR" val="33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3.9708"/>
  <p:tag name="ORIGINALWIDTH" val="1284.58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3 = f_2(z^2;\theta_2)&#10; \end{align*}&#10;&#10;&#10;&#10;&#10;\end{document}"/>
  <p:tag name="IGUANATEXSIZE" val="16"/>
  <p:tag name="IGUANATEXCURSOR" val="35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5.6918"/>
  <p:tag name="ORIGINALWIDTH" val="1359.58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\partial \ell}{\partial \theta_1}, \ \frac{\partial \ell}{\partial \theta_2}, \&#10;\frac{\partial \ell}{\partial \theta_3}&#10; \end{align*}&#10;&#10;&#10;&#10;&#10;\end{document}"/>
  <p:tag name="IGUANATEXSIZE" val="24"/>
  <p:tag name="IGUANATEXCURSOR" val="45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826.7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/>
  <p:tag name="IGUANATEXSIZE" val="24"/>
  <p:tag name="IGUANATEXCURSOR" val="4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2217.473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L = \frac{\partial \ell}{\partial z^{L}}, \ \ L=4,3,2,1&#10; \end{align*}&#10;&#10;&#10;&#10;&#10;\end{document}"/>
  <p:tag name="IGUANATEXSIZE" val="24"/>
  <p:tag name="IGUANATEXCURSOR" val="39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1195.35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4 = \frac{\partial \ell}{\partial z^4} = 1 &#10; \end{align*}&#10;&#10;&#10;&#10;&#10;\end{document}"/>
  <p:tag name="IGUANATEXSIZE" val="16"/>
  <p:tag name="IGUANATEXCURSOR" val="37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58.2302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1}}&#10; \end{align*}&#10;&#10;&#10;&#10;&#10;\end{document}"/>
  <p:tag name="IGUANATEXSIZE" val="24"/>
  <p:tag name="IGUANATEXCURSOR" val="37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62.7297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2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0.7274"/>
  <p:tag name="ORIGINALWIDTH" val="164.2294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3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807.64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3 = \frac{\partial \ell}{\partial z^3} &#10; \end{align*}&#10;&#10;&#10;&#10;&#10;\end{document}"/>
  <p:tag name="IGUANATEXSIZE" val="16"/>
  <p:tag name="IGUANATEXCURSOR" val="37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807.64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2 = \frac{\partial \ell}{\partial z^2} &#10; \end{align*}&#10;&#10;&#10;&#10;&#10;\end{document}"/>
  <p:tag name="IGUANATEXSIZE" val="16"/>
  <p:tag name="IGUANATEXCURSOR" val="37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807.64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1 = \frac{\partial \ell}{\partial z^1} &#10; \end{align*}&#10;&#10;&#10;&#10;&#10;\end{document}"/>
  <p:tag name="IGUANATEXSIZE" val="16"/>
  <p:tag name="IGUANATEXCURSOR" val="37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94.2258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L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1290.58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{L+1} = \frac{\partial \ell}{\partial z^{L+1}} &#10; \end{align*}&#10;&#10;&#10;&#10;&#10;\end{document}"/>
  <p:tag name="IGUANATEXSIZE" val="16"/>
  <p:tag name="IGUANATEXCURSOR" val="38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8.2228"/>
  <p:tag name="ORIGINALWIDTH" val="2009.74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x'(k) \red{\theta}&#10; \end{align*}&#10;&#10;&#10;&#10;&#10;\end{document}"/>
  <p:tag name="IGUANATEXSIZE" val="24"/>
  <p:tag name="IGUANATEXCURSOR" val="44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869.8912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L = \frac{\partial \ell}{\partial z^{L}} &#10; \end{align*}&#10;&#10;&#10;&#10;&#10;\end{document}"/>
  <p:tag name="IGUANATEXSIZE" val="16"/>
  <p:tag name="IGUANATEXCURSOR" val="33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202.474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L &#10; \end{align*}&#10;&#10;&#10;&#10;&#10;\end{document}"/>
  <p:tag name="IGUANATEXSIZE" val="16"/>
  <p:tag name="IGUANATEXCURSOR" val="33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.2205"/>
  <p:tag name="ORIGINALWIDTH" val="1619.048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{L+1} = f_{L}(z^L;\theta_L)&#10; \end{align*}&#10;&#10;&#10;&#10;&#10;\end{document}"/>
  <p:tag name="IGUANATEXSIZE" val="16"/>
  <p:tag name="IGUANATEXCURSOR" val="35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349.4563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\ell}{\partial \theta^{L}} &#10; \end{align*}&#10;&#10;&#10;&#10;&#10;\end{document}"/>
  <p:tag name="IGUANATEXSIZE" val="16"/>
  <p:tag name="IGUANATEXCURSOR" val="37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21.9348"/>
  <p:tag name="ORIGINALWIDTH" val="3692.53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_i^L = \frac{\partial \ell}{\partial z_i^{L}} =   \frac{\partial \ell}{\partial z^{L+1}}  \frac{\partial z^{L+1}}{\partial z_i^{L}} =   \delta^{L+1}   \frac{\partial z^{L+1}}{\partial z_i^{L}}&#10; \end{align*}&#10;&#10;&#10;&#10;&#10;\end{document}"/>
  <p:tag name="IGUANATEXSIZE" val="16"/>
  <p:tag name="IGUANATEXCURSOR" val="48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89.4263"/>
  <p:tag name="ORIGINALWIDTH" val="4014.248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\ell}{\partial \theta_L} = \sum_{i=1}^{n_{L+1}}   \frac{\partial \ell}{\partial z_i^{L+1}}  \frac{\partial z_i^{L+1}}{\partial \theta_L} =  \sum_{i=1}^{n_{L+1}}\delta_i^{L+1}   \frac{\partial z_i^{L+1}}{\partial \theta_L}&#10; \end{align*}&#10;&#10;&#10;&#10;&#10;\end{document}"/>
  <p:tag name="IGUANATEXSIZE" val="16"/>
  <p:tag name="IGUANATEXCURSOR" val="50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.9764"/>
  <p:tag name="ORIGINALWIDTH" val="1143.60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z^{L+1} = Wz^L &#10; \end{align*}&#10;&#10;&#10;&#10;&#10;\end{document}"/>
  <p:tag name="IGUANATEXSIZE" val="18"/>
  <p:tag name="IGUANATEXCURSOR" val="34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21.9348"/>
  <p:tag name="ORIGINALWIDTH" val="2839.145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z^{L+1}}{\partial z_i^{L}} = W_{:,i} \ \rightarrow \ \delta^{L} = \delta^{L+1} W&#10; \end{align*}&#10;&#10;&#10;&#10;&#10;\end{document}"/>
  <p:tag name="IGUANATEXSIZE" val="16"/>
  <p:tag name="IGUANATEXCURSOR" val="42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21.11"/>
  <p:tag name="ORIGINALWIDTH" val="3766.77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z_i^{L+1}}{\partial W} = \left[\begin{array}{l}0 \\ \vdots \\ z^{L'} \\0 \end{array} \right] \rightarrow&#10;  \frac{\partial \ell}{\partial W}   =  \left[\begin{array}{l}\delta_1^{L+1}z^{L'} \\ \vdots \\ \delta_{n_L}^{L+1}z^{L'} \end{array} \right]&#10; \end{align*}&#10;&#10;&#10;&#10;&#10;\end{document}"/>
  <p:tag name="IGUANATEXSIZE" val="16"/>
  <p:tag name="IGUANATEXCURSOR" val="55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41661</TotalTime>
  <Words>1597</Words>
  <Application>Microsoft Office PowerPoint</Application>
  <PresentationFormat>Widescreen</PresentationFormat>
  <Paragraphs>350</Paragraphs>
  <Slides>32</Slides>
  <Notes>31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Cambria Math</vt:lpstr>
      <vt:lpstr>CMR12</vt:lpstr>
      <vt:lpstr>Söhne</vt:lpstr>
      <vt:lpstr>Trebuchet MS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Piga Dario</dc:creator>
  <cp:lastModifiedBy>Piga Dario</cp:lastModifiedBy>
  <cp:revision>685</cp:revision>
  <dcterms:created xsi:type="dcterms:W3CDTF">2023-03-08T09:24:31Z</dcterms:created>
  <dcterms:modified xsi:type="dcterms:W3CDTF">2024-04-15T20:19:40Z</dcterms:modified>
</cp:coreProperties>
</file>